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handoutMasterIdLst>
    <p:handoutMasterId r:id="rId19"/>
  </p:handoutMasterIdLst>
  <p:sldIdLst>
    <p:sldId id="259" r:id="rId2"/>
    <p:sldId id="266" r:id="rId3"/>
    <p:sldId id="299" r:id="rId4"/>
    <p:sldId id="269" r:id="rId5"/>
    <p:sldId id="292" r:id="rId6"/>
    <p:sldId id="283" r:id="rId7"/>
    <p:sldId id="293" r:id="rId8"/>
    <p:sldId id="302" r:id="rId9"/>
    <p:sldId id="307" r:id="rId10"/>
    <p:sldId id="295" r:id="rId11"/>
    <p:sldId id="288" r:id="rId12"/>
    <p:sldId id="296" r:id="rId13"/>
    <p:sldId id="291" r:id="rId14"/>
    <p:sldId id="297" r:id="rId15"/>
    <p:sldId id="262" r:id="rId16"/>
    <p:sldId id="258" r:id="rId17"/>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6C6B"/>
    <a:srgbClr val="6991B5"/>
    <a:srgbClr val="5961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02" autoAdjust="0"/>
  </p:normalViewPr>
  <p:slideViewPr>
    <p:cSldViewPr snapToGrid="0" snapToObjects="1">
      <p:cViewPr varScale="1">
        <p:scale>
          <a:sx n="108" d="100"/>
          <a:sy n="108" d="100"/>
        </p:scale>
        <p:origin x="170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0F001A-1A7A-7A41-BDC4-9FD93BAF8AC4}" type="datetimeFigureOut">
              <a:rPr lang="de-DE" smtClean="0"/>
              <a:t>09.08.2023</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8C3A0E-567F-9F44-8CF0-BC4A680409FB}" type="slidenum">
              <a:rPr lang="de-DE" smtClean="0"/>
              <a:t>‹Nr.›</a:t>
            </a:fld>
            <a:endParaRPr lang="de-DE"/>
          </a:p>
        </p:txBody>
      </p:sp>
    </p:spTree>
    <p:extLst>
      <p:ext uri="{BB962C8B-B14F-4D97-AF65-F5344CB8AC3E}">
        <p14:creationId xmlns:p14="http://schemas.microsoft.com/office/powerpoint/2010/main" val="33789464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538A27-7CAD-7642-9BD8-E03C06E9BFE6}" type="datetimeFigureOut">
              <a:rPr lang="de-DE" smtClean="0"/>
              <a:t>09.08.2023</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B3F068-0FB4-7345-8C27-5A3916452513}" type="slidenum">
              <a:rPr lang="de-DE" smtClean="0"/>
              <a:t>‹Nr.›</a:t>
            </a:fld>
            <a:endParaRPr lang="de-DE"/>
          </a:p>
        </p:txBody>
      </p:sp>
    </p:spTree>
    <p:extLst>
      <p:ext uri="{BB962C8B-B14F-4D97-AF65-F5344CB8AC3E}">
        <p14:creationId xmlns:p14="http://schemas.microsoft.com/office/powerpoint/2010/main" val="125723193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Präsentationstitel/Bereich ändern</a:t>
            </a:r>
          </a:p>
        </p:txBody>
      </p:sp>
      <p:sp>
        <p:nvSpPr>
          <p:cNvPr id="3" name="Rechteck 2"/>
          <p:cNvSpPr/>
          <p:nvPr userDrawn="1"/>
        </p:nvSpPr>
        <p:spPr>
          <a:xfrm>
            <a:off x="-40317" y="4767713"/>
            <a:ext cx="9302741" cy="2187303"/>
          </a:xfrm>
          <a:prstGeom prst="rect">
            <a:avLst/>
          </a:prstGeom>
          <a:solidFill>
            <a:srgbClr val="6991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Bildplatzhalter 2"/>
          <p:cNvSpPr>
            <a:spLocks noGrp="1"/>
          </p:cNvSpPr>
          <p:nvPr>
            <p:ph type="pic" idx="1"/>
          </p:nvPr>
        </p:nvSpPr>
        <p:spPr>
          <a:xfrm>
            <a:off x="0" y="1734612"/>
            <a:ext cx="9144000" cy="2972624"/>
          </a:xfrm>
        </p:spPr>
        <p:txBody>
          <a:bodyP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
        <p:nvSpPr>
          <p:cNvPr id="9" name="Titel 1"/>
          <p:cNvSpPr txBox="1">
            <a:spLocks/>
          </p:cNvSpPr>
          <p:nvPr userDrawn="1"/>
        </p:nvSpPr>
        <p:spPr>
          <a:xfrm>
            <a:off x="908273" y="6000368"/>
            <a:ext cx="7073262" cy="6858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a:solidFill>
                  <a:schemeClr val="bg1"/>
                </a:solidFill>
                <a:latin typeface="Palatino"/>
                <a:ea typeface="+mj-ea"/>
                <a:cs typeface="Palatino"/>
              </a:defRPr>
            </a:lvl1pPr>
          </a:lstStyle>
          <a:p>
            <a:r>
              <a:rPr lang="de-DE" sz="1400" spc="300" dirty="0" err="1"/>
              <a:t>www.landkreis-regen.de</a:t>
            </a:r>
            <a:endParaRPr lang="de-DE" sz="1400" spc="300" dirty="0"/>
          </a:p>
        </p:txBody>
      </p:sp>
      <p:sp>
        <p:nvSpPr>
          <p:cNvPr id="10" name="Untertitel 2"/>
          <p:cNvSpPr>
            <a:spLocks noGrp="1"/>
          </p:cNvSpPr>
          <p:nvPr>
            <p:ph type="subTitle" idx="10" hasCustomPrompt="1"/>
          </p:nvPr>
        </p:nvSpPr>
        <p:spPr>
          <a:xfrm>
            <a:off x="908272" y="4834797"/>
            <a:ext cx="7073262" cy="431009"/>
          </a:xfrm>
        </p:spPr>
        <p:txBody>
          <a:bodyPr>
            <a:noAutofit/>
          </a:bodyPr>
          <a:lstStyle>
            <a:lvl1pPr marL="0" indent="0" algn="l">
              <a:buNone/>
              <a:defRPr sz="2400" strike="noStrike">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Untertitel/Autor ändern</a:t>
            </a:r>
          </a:p>
        </p:txBody>
      </p:sp>
    </p:spTree>
    <p:extLst>
      <p:ext uri="{BB962C8B-B14F-4D97-AF65-F5344CB8AC3E}">
        <p14:creationId xmlns:p14="http://schemas.microsoft.com/office/powerpoint/2010/main" val="3522475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Tree>
    <p:extLst>
      <p:ext uri="{BB962C8B-B14F-4D97-AF65-F5344CB8AC3E}">
        <p14:creationId xmlns:p14="http://schemas.microsoft.com/office/powerpoint/2010/main" val="4259394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strike="noStrike"/>
            </a:lvl1pPr>
          </a:lstStyle>
          <a:p>
            <a:r>
              <a:rPr lang="de-DE" dirty="0"/>
              <a:t>MASTER-TITELFORMAT BEARBEITEN</a:t>
            </a:r>
          </a:p>
        </p:txBody>
      </p:sp>
      <p:sp>
        <p:nvSpPr>
          <p:cNvPr id="5" name="Untertitel 2"/>
          <p:cNvSpPr>
            <a:spLocks noGrp="1"/>
          </p:cNvSpPr>
          <p:nvPr>
            <p:ph type="subTitle" idx="1" hasCustomPrompt="1"/>
          </p:nvPr>
        </p:nvSpPr>
        <p:spPr>
          <a:xfrm>
            <a:off x="908272" y="2909573"/>
            <a:ext cx="7073262" cy="431009"/>
          </a:xfrm>
        </p:spPr>
        <p:txBody>
          <a:bodyPr>
            <a:noAutofit/>
          </a:bodyPr>
          <a:lstStyle>
            <a:lvl1pPr marL="0" indent="0" algn="l">
              <a:buNone/>
              <a:defRPr sz="2400" strike="noStrike">
                <a:solidFill>
                  <a:srgbClr val="626C6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MASTER-TITELFORMAT BEARBEITEN</a:t>
            </a:r>
          </a:p>
        </p:txBody>
      </p:sp>
      <p:cxnSp>
        <p:nvCxnSpPr>
          <p:cNvPr id="7" name="Straight Connector 12"/>
          <p:cNvCxnSpPr/>
          <p:nvPr userDrawn="1"/>
        </p:nvCxnSpPr>
        <p:spPr>
          <a:xfrm>
            <a:off x="990600" y="3387222"/>
            <a:ext cx="6858000" cy="1588"/>
          </a:xfrm>
          <a:prstGeom prst="line">
            <a:avLst/>
          </a:prstGeom>
          <a:ln w="28575" cap="flat" cmpd="sng" algn="ctr">
            <a:solidFill>
              <a:schemeClr val="tx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Textplatzhalter 3"/>
          <p:cNvSpPr>
            <a:spLocks noGrp="1"/>
          </p:cNvSpPr>
          <p:nvPr>
            <p:ph type="body" sz="half" idx="2"/>
          </p:nvPr>
        </p:nvSpPr>
        <p:spPr>
          <a:xfrm>
            <a:off x="908272" y="3489656"/>
            <a:ext cx="7073262" cy="26825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15" name="Textplatzhalter 3"/>
          <p:cNvSpPr>
            <a:spLocks noGrp="1"/>
          </p:cNvSpPr>
          <p:nvPr>
            <p:ph type="body" sz="half" idx="12" hasCustomPrompt="1"/>
          </p:nvPr>
        </p:nvSpPr>
        <p:spPr>
          <a:xfrm>
            <a:off x="905479" y="1725020"/>
            <a:ext cx="7073262" cy="577327"/>
          </a:xfrm>
        </p:spPr>
        <p:txBody>
          <a:bodyPr>
            <a:normAutofit/>
          </a:bodyPr>
          <a:lstStyle>
            <a:lvl1pPr marL="0" indent="0">
              <a:buNone/>
              <a:defRPr sz="2400">
                <a:solidFill>
                  <a:srgbClr val="6991B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Master-Untertitelformat bearbeiten</a:t>
            </a:r>
          </a:p>
        </p:txBody>
      </p:sp>
      <p:sp>
        <p:nvSpPr>
          <p:cNvPr id="18" name="Foliennummernplatzhalter 13"/>
          <p:cNvSpPr>
            <a:spLocks noGrp="1"/>
          </p:cNvSpPr>
          <p:nvPr>
            <p:ph type="sldNum" sz="quarter" idx="4"/>
          </p:nvPr>
        </p:nvSpPr>
        <p:spPr>
          <a:xfrm>
            <a:off x="7051914" y="6428618"/>
            <a:ext cx="929619" cy="365125"/>
          </a:xfrm>
          <a:prstGeom prst="rect">
            <a:avLst/>
          </a:prstGeom>
        </p:spPr>
        <p:txBody>
          <a:bodyPr vert="horz" lIns="91440" tIns="45720" rIns="91440" bIns="45720" rtlCol="0" anchor="ctr"/>
          <a:lstStyle>
            <a:lvl1pPr algn="r">
              <a:defRPr sz="1200">
                <a:solidFill>
                  <a:srgbClr val="596162"/>
                </a:solidFill>
              </a:defRPr>
            </a:lvl1pPr>
          </a:lstStyle>
          <a:p>
            <a:fld id="{1A418822-5466-554C-9132-5B15EF6891BF}" type="slidenum">
              <a:rPr lang="de-DE" smtClean="0"/>
              <a:pPr/>
              <a:t>‹Nr.›</a:t>
            </a:fld>
            <a:endParaRPr lang="de-DE" dirty="0"/>
          </a:p>
        </p:txBody>
      </p:sp>
    </p:spTree>
    <p:extLst>
      <p:ext uri="{BB962C8B-B14F-4D97-AF65-F5344CB8AC3E}">
        <p14:creationId xmlns:p14="http://schemas.microsoft.com/office/powerpoint/2010/main" val="2689706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strike="noStrike">
                <a:latin typeface="+mj-lt"/>
              </a:defRPr>
            </a:lvl1pPr>
          </a:lstStyle>
          <a:p>
            <a:r>
              <a:rPr lang="de-DE" dirty="0"/>
              <a:t>MASTER-TITELFORMAT BEARBEITEN</a:t>
            </a:r>
          </a:p>
        </p:txBody>
      </p:sp>
      <p:sp>
        <p:nvSpPr>
          <p:cNvPr id="14" name="Textplatzhalter 3"/>
          <p:cNvSpPr>
            <a:spLocks noGrp="1"/>
          </p:cNvSpPr>
          <p:nvPr>
            <p:ph type="body" sz="half" idx="2"/>
          </p:nvPr>
        </p:nvSpPr>
        <p:spPr>
          <a:xfrm>
            <a:off x="908272" y="1828800"/>
            <a:ext cx="7073262" cy="4343400"/>
          </a:xfrm>
        </p:spPr>
        <p:txBody>
          <a:bodyPr/>
          <a:lstStyle>
            <a:lvl1pPr marL="0" indent="0">
              <a:buNone/>
              <a:defRPr sz="1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Textmasterformat bearbeiten</a:t>
            </a:r>
          </a:p>
        </p:txBody>
      </p:sp>
      <p:sp>
        <p:nvSpPr>
          <p:cNvPr id="18" name="Foliennummernplatzhalter 13"/>
          <p:cNvSpPr>
            <a:spLocks noGrp="1"/>
          </p:cNvSpPr>
          <p:nvPr>
            <p:ph type="sldNum" sz="quarter" idx="4"/>
          </p:nvPr>
        </p:nvSpPr>
        <p:spPr>
          <a:xfrm>
            <a:off x="7051914" y="6428618"/>
            <a:ext cx="929619" cy="365125"/>
          </a:xfrm>
          <a:prstGeom prst="rect">
            <a:avLst/>
          </a:prstGeom>
        </p:spPr>
        <p:txBody>
          <a:bodyPr vert="horz" lIns="91440" tIns="45720" rIns="91440" bIns="45720" rtlCol="0" anchor="ctr"/>
          <a:lstStyle>
            <a:lvl1pPr algn="r">
              <a:defRPr sz="1200">
                <a:solidFill>
                  <a:srgbClr val="596162"/>
                </a:solidFill>
              </a:defRPr>
            </a:lvl1pPr>
          </a:lstStyle>
          <a:p>
            <a:fld id="{1A418822-5466-554C-9132-5B15EF6891BF}" type="slidenum">
              <a:rPr lang="de-DE" smtClean="0"/>
              <a:pPr/>
              <a:t>‹Nr.›</a:t>
            </a:fld>
            <a:endParaRPr lang="de-DE" dirty="0"/>
          </a:p>
        </p:txBody>
      </p:sp>
    </p:spTree>
    <p:extLst>
      <p:ext uri="{BB962C8B-B14F-4D97-AF65-F5344CB8AC3E}">
        <p14:creationId xmlns:p14="http://schemas.microsoft.com/office/powerpoint/2010/main" val="1031765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Master-Titelformat bearbeiten</a:t>
            </a:r>
          </a:p>
        </p:txBody>
      </p:sp>
      <p:sp>
        <p:nvSpPr>
          <p:cNvPr id="6" name="Bildplatzhalter 2"/>
          <p:cNvSpPr>
            <a:spLocks noGrp="1"/>
          </p:cNvSpPr>
          <p:nvPr>
            <p:ph type="pic" idx="1"/>
          </p:nvPr>
        </p:nvSpPr>
        <p:spPr>
          <a:xfrm>
            <a:off x="908272" y="2653377"/>
            <a:ext cx="5111528" cy="3702972"/>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
        <p:nvSpPr>
          <p:cNvPr id="9" name="Textplatzhalter 3"/>
          <p:cNvSpPr>
            <a:spLocks noGrp="1"/>
          </p:cNvSpPr>
          <p:nvPr>
            <p:ph type="body" sz="half" idx="2"/>
          </p:nvPr>
        </p:nvSpPr>
        <p:spPr>
          <a:xfrm>
            <a:off x="6215596" y="2653377"/>
            <a:ext cx="1765937" cy="3518823"/>
          </a:xfrm>
        </p:spPr>
        <p:txBody>
          <a:bodyPr>
            <a:normAutofit/>
          </a:bodyPr>
          <a:lstStyle>
            <a:lvl1pPr marL="0" indent="0">
              <a:buNone/>
              <a:defRPr sz="11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10" name="Textplatzhalter 3"/>
          <p:cNvSpPr>
            <a:spLocks noGrp="1"/>
          </p:cNvSpPr>
          <p:nvPr>
            <p:ph type="body" sz="half" idx="12" hasCustomPrompt="1"/>
          </p:nvPr>
        </p:nvSpPr>
        <p:spPr>
          <a:xfrm>
            <a:off x="905479" y="1725020"/>
            <a:ext cx="7073262" cy="577327"/>
          </a:xfrm>
        </p:spPr>
        <p:txBody>
          <a:bodyPr>
            <a:normAutofit/>
          </a:bodyPr>
          <a:lstStyle>
            <a:lvl1pPr marL="0" indent="0">
              <a:buNone/>
              <a:defRPr sz="2400">
                <a:solidFill>
                  <a:srgbClr val="6991B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Master-Untertitelformat bearbeiten</a:t>
            </a:r>
          </a:p>
        </p:txBody>
      </p:sp>
      <p:sp>
        <p:nvSpPr>
          <p:cNvPr id="12" name="Foliennummernplatzhalter 13"/>
          <p:cNvSpPr>
            <a:spLocks noGrp="1"/>
          </p:cNvSpPr>
          <p:nvPr>
            <p:ph type="sldNum" sz="quarter" idx="4"/>
          </p:nvPr>
        </p:nvSpPr>
        <p:spPr>
          <a:xfrm>
            <a:off x="7051914" y="6428618"/>
            <a:ext cx="929619" cy="365125"/>
          </a:xfrm>
          <a:prstGeom prst="rect">
            <a:avLst/>
          </a:prstGeom>
        </p:spPr>
        <p:txBody>
          <a:bodyPr vert="horz" lIns="91440" tIns="45720" rIns="91440" bIns="45720" rtlCol="0" anchor="ctr"/>
          <a:lstStyle>
            <a:lvl1pPr algn="r">
              <a:defRPr sz="1200">
                <a:solidFill>
                  <a:srgbClr val="596162"/>
                </a:solidFill>
              </a:defRPr>
            </a:lvl1pPr>
          </a:lstStyle>
          <a:p>
            <a:fld id="{1A418822-5466-554C-9132-5B15EF6891BF}" type="slidenum">
              <a:rPr lang="de-DE" smtClean="0"/>
              <a:pPr/>
              <a:t>‹Nr.›</a:t>
            </a:fld>
            <a:endParaRPr lang="de-DE" dirty="0"/>
          </a:p>
        </p:txBody>
      </p:sp>
    </p:spTree>
    <p:extLst>
      <p:ext uri="{BB962C8B-B14F-4D97-AF65-F5344CB8AC3E}">
        <p14:creationId xmlns:p14="http://schemas.microsoft.com/office/powerpoint/2010/main" val="15829522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4"/>
          <p:cNvSpPr txBox="1"/>
          <p:nvPr/>
        </p:nvSpPr>
        <p:spPr>
          <a:xfrm flipH="1" flipV="1">
            <a:off x="0" y="1018572"/>
            <a:ext cx="9144000" cy="646331"/>
          </a:xfrm>
          <a:prstGeom prst="rect">
            <a:avLst/>
          </a:prstGeom>
          <a:solidFill>
            <a:srgbClr val="6991B5"/>
          </a:solidFill>
          <a:ln>
            <a:solidFill>
              <a:srgbClr val="6991B5"/>
            </a:solidFill>
          </a:ln>
          <a:effectLst/>
        </p:spPr>
        <p:style>
          <a:lnRef idx="1">
            <a:schemeClr val="accent5"/>
          </a:lnRef>
          <a:fillRef idx="3">
            <a:schemeClr val="accent5"/>
          </a:fillRef>
          <a:effectRef idx="2">
            <a:schemeClr val="accent5"/>
          </a:effectRef>
          <a:fontRef idx="minor">
            <a:schemeClr val="lt1"/>
          </a:fontRef>
        </p:style>
        <p:txBody>
          <a:bodyPr wrap="square" rtlCol="0">
            <a:spAutoFit/>
          </a:bodyPr>
          <a:lstStyle/>
          <a:p>
            <a:endParaRPr lang="de-DE" dirty="0"/>
          </a:p>
          <a:p>
            <a:endParaRPr lang="de-DE" dirty="0"/>
          </a:p>
        </p:txBody>
      </p:sp>
      <p:sp>
        <p:nvSpPr>
          <p:cNvPr id="2" name="Titelplatzhalter 1"/>
          <p:cNvSpPr>
            <a:spLocks noGrp="1"/>
          </p:cNvSpPr>
          <p:nvPr>
            <p:ph type="title"/>
          </p:nvPr>
        </p:nvSpPr>
        <p:spPr>
          <a:xfrm>
            <a:off x="908273" y="1018572"/>
            <a:ext cx="7073262" cy="685800"/>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p:cNvSpPr>
            <a:spLocks noGrp="1"/>
          </p:cNvSpPr>
          <p:nvPr>
            <p:ph type="body" idx="1"/>
          </p:nvPr>
        </p:nvSpPr>
        <p:spPr>
          <a:xfrm>
            <a:off x="908272" y="2162088"/>
            <a:ext cx="7073262" cy="3964075"/>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8" name="Picture 20" descr="landkreis_regen_logo_quer_rgb300.jpg"/>
          <p:cNvPicPr>
            <a:picLocks noChangeAspect="1"/>
          </p:cNvPicPr>
          <p:nvPr/>
        </p:nvPicPr>
        <p:blipFill>
          <a:blip r:embed="rId7"/>
          <a:stretch>
            <a:fillRect/>
          </a:stretch>
        </p:blipFill>
        <p:spPr>
          <a:xfrm>
            <a:off x="6019800" y="76200"/>
            <a:ext cx="1863725" cy="930836"/>
          </a:xfrm>
          <a:prstGeom prst="rect">
            <a:avLst/>
          </a:prstGeom>
        </p:spPr>
      </p:pic>
      <p:sp>
        <p:nvSpPr>
          <p:cNvPr id="9" name="TextBox 9"/>
          <p:cNvSpPr txBox="1"/>
          <p:nvPr/>
        </p:nvSpPr>
        <p:spPr>
          <a:xfrm>
            <a:off x="908272" y="6475254"/>
            <a:ext cx="3513583" cy="261610"/>
          </a:xfrm>
          <a:prstGeom prst="rect">
            <a:avLst/>
          </a:prstGeom>
          <a:noFill/>
        </p:spPr>
        <p:txBody>
          <a:bodyPr wrap="square" rtlCol="0" anchor="t">
            <a:spAutoFit/>
          </a:bodyPr>
          <a:lstStyle/>
          <a:p>
            <a:pPr algn="just">
              <a:spcAft>
                <a:spcPts val="0"/>
              </a:spcAft>
            </a:pPr>
            <a:r>
              <a:rPr lang="en-US" sz="1100" dirty="0" err="1">
                <a:solidFill>
                  <a:schemeClr val="tx1">
                    <a:lumMod val="95000"/>
                    <a:lumOff val="5000"/>
                  </a:schemeClr>
                </a:solidFill>
                <a:latin typeface="+mn-lt"/>
                <a:cs typeface="Palatino"/>
              </a:rPr>
              <a:t>www.landkreis-regen.de</a:t>
            </a:r>
            <a:endParaRPr lang="de-DE" sz="1100" dirty="0">
              <a:solidFill>
                <a:schemeClr val="tx1">
                  <a:lumMod val="95000"/>
                  <a:lumOff val="5000"/>
                </a:schemeClr>
              </a:solidFill>
              <a:latin typeface="+mn-lt"/>
              <a:cs typeface="Palatino"/>
            </a:endParaRPr>
          </a:p>
        </p:txBody>
      </p:sp>
      <p:sp>
        <p:nvSpPr>
          <p:cNvPr id="14" name="Foliennummernplatzhalter 13"/>
          <p:cNvSpPr>
            <a:spLocks noGrp="1"/>
          </p:cNvSpPr>
          <p:nvPr>
            <p:ph type="sldNum" sz="quarter" idx="4"/>
          </p:nvPr>
        </p:nvSpPr>
        <p:spPr>
          <a:xfrm>
            <a:off x="7051914" y="6428618"/>
            <a:ext cx="929619" cy="365125"/>
          </a:xfrm>
          <a:prstGeom prst="rect">
            <a:avLst/>
          </a:prstGeom>
        </p:spPr>
        <p:txBody>
          <a:bodyPr vert="horz" lIns="91440" tIns="45720" rIns="91440" bIns="45720" rtlCol="0" anchor="ctr"/>
          <a:lstStyle>
            <a:lvl1pPr algn="r">
              <a:defRPr sz="1200">
                <a:solidFill>
                  <a:srgbClr val="596162"/>
                </a:solidFill>
              </a:defRPr>
            </a:lvl1pPr>
          </a:lstStyle>
          <a:p>
            <a:fld id="{1A418822-5466-554C-9132-5B15EF6891BF}" type="slidenum">
              <a:rPr lang="de-DE" smtClean="0"/>
              <a:pPr/>
              <a:t>‹Nr.›</a:t>
            </a:fld>
            <a:endParaRPr lang="de-DE" dirty="0"/>
          </a:p>
        </p:txBody>
      </p:sp>
    </p:spTree>
    <p:extLst>
      <p:ext uri="{BB962C8B-B14F-4D97-AF65-F5344CB8AC3E}">
        <p14:creationId xmlns:p14="http://schemas.microsoft.com/office/powerpoint/2010/main" val="3348138681"/>
      </p:ext>
    </p:extLst>
  </p:cSld>
  <p:clrMap bg1="lt1" tx1="dk1" bg2="lt2" tx2="dk2" accent1="accent1" accent2="accent2" accent3="accent3" accent4="accent4" accent5="accent5" accent6="accent6" hlink="hlink" folHlink="folHlink"/>
  <p:sldLayoutIdLst>
    <p:sldLayoutId id="2147483654" r:id="rId1"/>
    <p:sldLayoutId id="2147483662" r:id="rId2"/>
    <p:sldLayoutId id="2147483660" r:id="rId3"/>
    <p:sldLayoutId id="2147483663" r:id="rId4"/>
    <p:sldLayoutId id="2147483661" r:id="rId5"/>
  </p:sldLayoutIdLst>
  <p:hf hdr="0" ftr="0" dt="0"/>
  <p:txStyles>
    <p:titleStyle>
      <a:lvl1pPr algn="l" defTabSz="457200" rtl="0" eaLnBrk="1" latinLnBrk="0" hangingPunct="1">
        <a:spcBef>
          <a:spcPct val="0"/>
        </a:spcBef>
        <a:buNone/>
        <a:defRPr sz="2800" kern="1200">
          <a:solidFill>
            <a:schemeClr val="bg1"/>
          </a:solidFill>
          <a:latin typeface="+mj-lt"/>
          <a:ea typeface="+mj-ea"/>
          <a:cs typeface="Palatino"/>
        </a:defRPr>
      </a:lvl1pPr>
    </p:titleStyle>
    <p:bodyStyle>
      <a:lvl1pPr marL="0" indent="0" algn="l" defTabSz="457200" rtl="0" eaLnBrk="1" latinLnBrk="0" hangingPunct="1">
        <a:spcBef>
          <a:spcPct val="20000"/>
        </a:spcBef>
        <a:buFont typeface="Arial"/>
        <a:buNone/>
        <a:defRPr sz="2800" kern="1200">
          <a:solidFill>
            <a:schemeClr val="tx1"/>
          </a:solidFill>
          <a:latin typeface="+mn-lt"/>
          <a:ea typeface="+mn-ea"/>
          <a:cs typeface="Palatino"/>
        </a:defRPr>
      </a:lvl1pPr>
      <a:lvl2pPr marL="457200" indent="0" algn="l" defTabSz="457200" rtl="0" eaLnBrk="1" latinLnBrk="0" hangingPunct="1">
        <a:spcBef>
          <a:spcPct val="20000"/>
        </a:spcBef>
        <a:buFont typeface="Arial"/>
        <a:buNone/>
        <a:defRPr sz="2400" kern="1200">
          <a:solidFill>
            <a:schemeClr val="tx1"/>
          </a:solidFill>
          <a:latin typeface="+mn-lt"/>
          <a:ea typeface="+mn-ea"/>
          <a:cs typeface="Palatino"/>
        </a:defRPr>
      </a:lvl2pPr>
      <a:lvl3pPr marL="914400" indent="0" algn="l" defTabSz="457200" rtl="0" eaLnBrk="1" latinLnBrk="0" hangingPunct="1">
        <a:spcBef>
          <a:spcPct val="20000"/>
        </a:spcBef>
        <a:buFont typeface="Arial"/>
        <a:buNone/>
        <a:defRPr sz="2000" kern="1200">
          <a:solidFill>
            <a:schemeClr val="tx1"/>
          </a:solidFill>
          <a:latin typeface="+mn-lt"/>
          <a:ea typeface="+mn-ea"/>
          <a:cs typeface="Palatino"/>
        </a:defRPr>
      </a:lvl3pPr>
      <a:lvl4pPr marL="1371600" indent="0" algn="l" defTabSz="457200" rtl="0" eaLnBrk="1" latinLnBrk="0" hangingPunct="1">
        <a:spcBef>
          <a:spcPct val="20000"/>
        </a:spcBef>
        <a:buFont typeface="Arial"/>
        <a:buNone/>
        <a:defRPr sz="1800" kern="1200">
          <a:solidFill>
            <a:schemeClr val="tx1"/>
          </a:solidFill>
          <a:latin typeface="+mn-lt"/>
          <a:ea typeface="+mn-ea"/>
          <a:cs typeface="Palatino"/>
        </a:defRPr>
      </a:lvl4pPr>
      <a:lvl5pPr marL="1828800" indent="0" algn="l" defTabSz="457200" rtl="0" eaLnBrk="1" latinLnBrk="0" hangingPunct="1">
        <a:spcBef>
          <a:spcPct val="20000"/>
        </a:spcBef>
        <a:buFont typeface="Arial"/>
        <a:buNone/>
        <a:defRPr sz="1400" kern="1200">
          <a:solidFill>
            <a:schemeClr val="tx1"/>
          </a:solidFill>
          <a:latin typeface="+mn-lt"/>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vdw-mobil.de/tarife/" TargetMode="Externa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www.landkreis.de/" TargetMode="External"/><Relationship Id="rId2" Type="http://schemas.openxmlformats.org/officeDocument/2006/relationships/hyperlink" Target="mailto:arberlandverkehr@lra.landkreis-regen.de"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vdw-mobil.de/mobilitaet/rufbusse/" TargetMode="Externa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vdw-mobil.de/fahrplaene/landkreis-regen/"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pPr algn="ctr"/>
            <a:r>
              <a:rPr lang="de-DE" dirty="0"/>
              <a:t>Der </a:t>
            </a:r>
            <a:r>
              <a:rPr lang="de-DE" dirty="0" err="1"/>
              <a:t>Rufbus</a:t>
            </a:r>
            <a:endParaRPr lang="de-DE" dirty="0"/>
          </a:p>
        </p:txBody>
      </p:sp>
      <p:sp>
        <p:nvSpPr>
          <p:cNvPr id="8" name="Textplatzhalter 7"/>
          <p:cNvSpPr>
            <a:spLocks noGrp="1"/>
          </p:cNvSpPr>
          <p:nvPr>
            <p:ph type="body" sz="half" idx="2"/>
          </p:nvPr>
        </p:nvSpPr>
        <p:spPr/>
        <p:txBody>
          <a:bodyPr/>
          <a:lstStyle/>
          <a:p>
            <a:r>
              <a:rPr lang="de-DE" dirty="0">
                <a:latin typeface="+mn-lt"/>
              </a:rPr>
              <a:t>Der Rufbus im Landkreis Regen ergänzt und verbessert das vorhandene Linienangebot und kann von jedermann genutzt werden.</a:t>
            </a:r>
          </a:p>
          <a:p>
            <a:endParaRPr lang="de-DE" dirty="0"/>
          </a:p>
          <a:p>
            <a:endParaRPr lang="de-DE" dirty="0"/>
          </a:p>
          <a:p>
            <a:endParaRPr lang="de-DE" dirty="0"/>
          </a:p>
        </p:txBody>
      </p:sp>
      <p:sp>
        <p:nvSpPr>
          <p:cNvPr id="6" name="Foliennummernplatzhalter 5"/>
          <p:cNvSpPr>
            <a:spLocks noGrp="1"/>
          </p:cNvSpPr>
          <p:nvPr>
            <p:ph type="sldNum" sz="quarter" idx="4"/>
          </p:nvPr>
        </p:nvSpPr>
        <p:spPr/>
        <p:txBody>
          <a:bodyPr/>
          <a:lstStyle/>
          <a:p>
            <a:fld id="{1A418822-5466-554C-9132-5B15EF6891BF}" type="slidenum">
              <a:rPr lang="de-DE" smtClean="0"/>
              <a:pPr/>
              <a:t>1</a:t>
            </a:fld>
            <a:endParaRPr lang="de-DE" dirty="0"/>
          </a:p>
        </p:txBody>
      </p:sp>
      <p:graphicFrame>
        <p:nvGraphicFramePr>
          <p:cNvPr id="5" name="Tabelle 8">
            <a:extLst>
              <a:ext uri="{FF2B5EF4-FFF2-40B4-BE49-F238E27FC236}">
                <a16:creationId xmlns:a16="http://schemas.microsoft.com/office/drawing/2014/main" id="{FDE610DF-56A8-3E20-B3F2-D44EF41A22A9}"/>
              </a:ext>
            </a:extLst>
          </p:cNvPr>
          <p:cNvGraphicFramePr>
            <a:graphicFrameLocks noGrp="1"/>
          </p:cNvGraphicFramePr>
          <p:nvPr>
            <p:extLst>
              <p:ext uri="{D42A27DB-BD31-4B8C-83A1-F6EECF244321}">
                <p14:modId xmlns:p14="http://schemas.microsoft.com/office/powerpoint/2010/main" val="1087880024"/>
              </p:ext>
            </p:extLst>
          </p:nvPr>
        </p:nvGraphicFramePr>
        <p:xfrm>
          <a:off x="979835" y="2445476"/>
          <a:ext cx="6558002" cy="3851152"/>
        </p:xfrm>
        <a:graphic>
          <a:graphicData uri="http://schemas.openxmlformats.org/drawingml/2006/table">
            <a:tbl>
              <a:tblPr bandRow="1">
                <a:tableStyleId>{5C22544A-7EE6-4342-B048-85BDC9FD1C3A}</a:tableStyleId>
              </a:tblPr>
              <a:tblGrid>
                <a:gridCol w="1626130">
                  <a:extLst>
                    <a:ext uri="{9D8B030D-6E8A-4147-A177-3AD203B41FA5}">
                      <a16:colId xmlns:a16="http://schemas.microsoft.com/office/drawing/2014/main" val="932101507"/>
                    </a:ext>
                  </a:extLst>
                </a:gridCol>
                <a:gridCol w="4931872">
                  <a:extLst>
                    <a:ext uri="{9D8B030D-6E8A-4147-A177-3AD203B41FA5}">
                      <a16:colId xmlns:a16="http://schemas.microsoft.com/office/drawing/2014/main" val="2204346851"/>
                    </a:ext>
                  </a:extLst>
                </a:gridCol>
              </a:tblGrid>
              <a:tr h="323887">
                <a:tc rowSpan="3">
                  <a:txBody>
                    <a:bodyPr/>
                    <a:lstStyle/>
                    <a:p>
                      <a:r>
                        <a:rPr lang="de-DE" sz="1600" b="1" dirty="0"/>
                        <a:t>Buchen </a:t>
                      </a:r>
                    </a:p>
                  </a:txBody>
                  <a:tcPr/>
                </a:tc>
                <a:tc>
                  <a:txBody>
                    <a:bodyPr/>
                    <a:lstStyle/>
                    <a:p>
                      <a:r>
                        <a:rPr lang="de-DE" sz="1400" dirty="0"/>
                        <a:t>mind. 60 Minuten vor Abfahrt</a:t>
                      </a:r>
                    </a:p>
                  </a:txBody>
                  <a:tcPr/>
                </a:tc>
                <a:extLst>
                  <a:ext uri="{0D108BD9-81ED-4DB2-BD59-A6C34878D82A}">
                    <a16:rowId xmlns:a16="http://schemas.microsoft.com/office/drawing/2014/main" val="2482340881"/>
                  </a:ext>
                </a:extLst>
              </a:tr>
              <a:tr h="323887">
                <a:tc vMerge="1">
                  <a:txBody>
                    <a:bodyPr/>
                    <a:lstStyle/>
                    <a:p>
                      <a:endParaRPr lang="de-DE" dirty="0"/>
                    </a:p>
                  </a:txBody>
                  <a:tcPr/>
                </a:tc>
                <a:tc>
                  <a:txBody>
                    <a:bodyPr/>
                    <a:lstStyle/>
                    <a:p>
                      <a:r>
                        <a:rPr lang="de-DE" sz="1400" dirty="0"/>
                        <a:t>flexibel innerhalb des angegebenen Zeitfensters buchbar</a:t>
                      </a:r>
                    </a:p>
                  </a:txBody>
                  <a:tcPr/>
                </a:tc>
                <a:extLst>
                  <a:ext uri="{0D108BD9-81ED-4DB2-BD59-A6C34878D82A}">
                    <a16:rowId xmlns:a16="http://schemas.microsoft.com/office/drawing/2014/main" val="2180693103"/>
                  </a:ext>
                </a:extLst>
              </a:tr>
              <a:tr h="798626">
                <a:tc vMerge="1">
                  <a:txBody>
                    <a:bodyPr/>
                    <a:lstStyle/>
                    <a:p>
                      <a:endParaRPr lang="de-DE" dirty="0"/>
                    </a:p>
                  </a:txBody>
                  <a:tcPr/>
                </a:tc>
                <a:tc>
                  <a:txBody>
                    <a:bodyPr/>
                    <a:lstStyle/>
                    <a:p>
                      <a:r>
                        <a:rPr lang="de-DE" sz="1400" b="1" dirty="0"/>
                        <a:t>Telefon:</a:t>
                      </a:r>
                      <a:r>
                        <a:rPr lang="de-DE" sz="1400" dirty="0"/>
                        <a:t>     09921 / 94 99 964 (6:30 bis 21 Uhr)</a:t>
                      </a:r>
                    </a:p>
                    <a:p>
                      <a:r>
                        <a:rPr lang="de-DE" sz="1400" b="1" dirty="0"/>
                        <a:t>Online:</a:t>
                      </a:r>
                      <a:r>
                        <a:rPr lang="de-DE" sz="1400" dirty="0"/>
                        <a:t>      www.fahrtwunschzentrale.de</a:t>
                      </a:r>
                    </a:p>
                    <a:p>
                      <a:r>
                        <a:rPr lang="de-DE" sz="1400" b="1" dirty="0"/>
                        <a:t>per App:    </a:t>
                      </a:r>
                      <a:r>
                        <a:rPr lang="de-DE" sz="1400" dirty="0"/>
                        <a:t>VDW-App</a:t>
                      </a:r>
                    </a:p>
                  </a:txBody>
                  <a:tcPr/>
                </a:tc>
                <a:extLst>
                  <a:ext uri="{0D108BD9-81ED-4DB2-BD59-A6C34878D82A}">
                    <a16:rowId xmlns:a16="http://schemas.microsoft.com/office/drawing/2014/main" val="2405783996"/>
                  </a:ext>
                </a:extLst>
              </a:tr>
              <a:tr h="559038">
                <a:tc rowSpan="3">
                  <a:txBody>
                    <a:bodyPr/>
                    <a:lstStyle/>
                    <a:p>
                      <a:r>
                        <a:rPr lang="de-DE" sz="1600" b="1" dirty="0"/>
                        <a:t>Einsteigen</a:t>
                      </a:r>
                    </a:p>
                  </a:txBody>
                  <a:tcPr/>
                </a:tc>
                <a:tc>
                  <a:txBody>
                    <a:bodyPr/>
                    <a:lstStyle/>
                    <a:p>
                      <a:r>
                        <a:rPr lang="de-DE" sz="1400" dirty="0"/>
                        <a:t>zur gebuchten Zeit an der vereinbarten Haltestelle einfinden</a:t>
                      </a:r>
                    </a:p>
                  </a:txBody>
                  <a:tcPr/>
                </a:tc>
                <a:extLst>
                  <a:ext uri="{0D108BD9-81ED-4DB2-BD59-A6C34878D82A}">
                    <a16:rowId xmlns:a16="http://schemas.microsoft.com/office/drawing/2014/main" val="3556536440"/>
                  </a:ext>
                </a:extLst>
              </a:tr>
              <a:tr h="559038">
                <a:tc vMerge="1">
                  <a:txBody>
                    <a:bodyPr/>
                    <a:lstStyle/>
                    <a:p>
                      <a:endParaRPr lang="de-DE" dirty="0"/>
                    </a:p>
                  </a:txBody>
                  <a:tcPr/>
                </a:tc>
                <a:tc>
                  <a:txBody>
                    <a:bodyPr/>
                    <a:lstStyle/>
                    <a:p>
                      <a:r>
                        <a:rPr lang="de-DE" sz="1400" dirty="0"/>
                        <a:t>Fahrschein kann beim Busfahrer zum VDW-Tarif gekauft werden</a:t>
                      </a:r>
                    </a:p>
                  </a:txBody>
                  <a:tcPr/>
                </a:tc>
                <a:extLst>
                  <a:ext uri="{0D108BD9-81ED-4DB2-BD59-A6C34878D82A}">
                    <a16:rowId xmlns:a16="http://schemas.microsoft.com/office/drawing/2014/main" val="715800934"/>
                  </a:ext>
                </a:extLst>
              </a:tr>
              <a:tr h="323887">
                <a:tc vMerge="1">
                  <a:txBody>
                    <a:bodyPr/>
                    <a:lstStyle/>
                    <a:p>
                      <a:endParaRPr lang="de-DE" dirty="0"/>
                    </a:p>
                  </a:txBody>
                  <a:tcPr/>
                </a:tc>
                <a:tc>
                  <a:txBody>
                    <a:bodyPr/>
                    <a:lstStyle/>
                    <a:p>
                      <a:r>
                        <a:rPr lang="de-DE" sz="1400" dirty="0"/>
                        <a:t>bis zu 8 Personen können gleichzeitig befördert werden</a:t>
                      </a:r>
                    </a:p>
                  </a:txBody>
                  <a:tcPr/>
                </a:tc>
                <a:extLst>
                  <a:ext uri="{0D108BD9-81ED-4DB2-BD59-A6C34878D82A}">
                    <a16:rowId xmlns:a16="http://schemas.microsoft.com/office/drawing/2014/main" val="318844831"/>
                  </a:ext>
                </a:extLst>
              </a:tr>
              <a:tr h="323887">
                <a:tc rowSpan="3">
                  <a:txBody>
                    <a:bodyPr/>
                    <a:lstStyle/>
                    <a:p>
                      <a:r>
                        <a:rPr lang="de-DE" sz="1600" b="1" dirty="0"/>
                        <a:t>Mitfahren</a:t>
                      </a:r>
                    </a:p>
                  </a:txBody>
                  <a:tcPr/>
                </a:tc>
                <a:tc>
                  <a:txBody>
                    <a:bodyPr/>
                    <a:lstStyle/>
                    <a:p>
                      <a:r>
                        <a:rPr lang="de-DE" sz="1400" dirty="0"/>
                        <a:t>Bus hält nur an gebuchten Haltestellen</a:t>
                      </a:r>
                    </a:p>
                  </a:txBody>
                  <a:tcPr/>
                </a:tc>
                <a:extLst>
                  <a:ext uri="{0D108BD9-81ED-4DB2-BD59-A6C34878D82A}">
                    <a16:rowId xmlns:a16="http://schemas.microsoft.com/office/drawing/2014/main" val="2013585100"/>
                  </a:ext>
                </a:extLst>
              </a:tr>
              <a:tr h="319451">
                <a:tc vMerge="1">
                  <a:txBody>
                    <a:bodyPr/>
                    <a:lstStyle/>
                    <a:p>
                      <a:endParaRPr lang="de-DE" dirty="0"/>
                    </a:p>
                  </a:txBody>
                  <a:tcPr/>
                </a:tc>
                <a:tc>
                  <a:txBody>
                    <a:bodyPr/>
                    <a:lstStyle/>
                    <a:p>
                      <a:r>
                        <a:rPr lang="de-DE" sz="1400" dirty="0"/>
                        <a:t>auch von bzw. zu kleinen Ortschaften chauffieren lassen</a:t>
                      </a:r>
                    </a:p>
                  </a:txBody>
                  <a:tcPr/>
                </a:tc>
                <a:extLst>
                  <a:ext uri="{0D108BD9-81ED-4DB2-BD59-A6C34878D82A}">
                    <a16:rowId xmlns:a16="http://schemas.microsoft.com/office/drawing/2014/main" val="2575545053"/>
                  </a:ext>
                </a:extLst>
              </a:tr>
              <a:tr h="319451">
                <a:tc vMerge="1">
                  <a:txBody>
                    <a:bodyPr/>
                    <a:lstStyle/>
                    <a:p>
                      <a:endParaRPr lang="de-DE" dirty="0"/>
                    </a:p>
                  </a:txBody>
                  <a:tcPr/>
                </a:tc>
                <a:tc>
                  <a:txBody>
                    <a:bodyPr/>
                    <a:lstStyle/>
                    <a:p>
                      <a:r>
                        <a:rPr lang="de-DE" sz="1400" dirty="0"/>
                        <a:t>Sicher, bequem und schnell ankommen</a:t>
                      </a:r>
                    </a:p>
                  </a:txBody>
                  <a:tcPr/>
                </a:tc>
                <a:extLst>
                  <a:ext uri="{0D108BD9-81ED-4DB2-BD59-A6C34878D82A}">
                    <a16:rowId xmlns:a16="http://schemas.microsoft.com/office/drawing/2014/main" val="2761342450"/>
                  </a:ext>
                </a:extLst>
              </a:tr>
            </a:tbl>
          </a:graphicData>
        </a:graphic>
      </p:graphicFrame>
      <p:pic>
        <p:nvPicPr>
          <p:cNvPr id="2" name="Grafik 1" descr="Receiver mit einfarbiger Füllung">
            <a:extLst>
              <a:ext uri="{FF2B5EF4-FFF2-40B4-BE49-F238E27FC236}">
                <a16:creationId xmlns:a16="http://schemas.microsoft.com/office/drawing/2014/main" id="{3632B0E8-00E0-5A02-6190-EE938C53C2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74884" y="1079786"/>
            <a:ext cx="563371" cy="563371"/>
          </a:xfrm>
          <a:prstGeom prst="rect">
            <a:avLst/>
          </a:prstGeom>
        </p:spPr>
      </p:pic>
    </p:spTree>
    <p:extLst>
      <p:ext uri="{BB962C8B-B14F-4D97-AF65-F5344CB8AC3E}">
        <p14:creationId xmlns:p14="http://schemas.microsoft.com/office/powerpoint/2010/main" val="953809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Hinreise planen </a:t>
            </a:r>
          </a:p>
        </p:txBody>
      </p:sp>
      <p:sp>
        <p:nvSpPr>
          <p:cNvPr id="4" name="Foliennummernplatzhalter 3"/>
          <p:cNvSpPr>
            <a:spLocks noGrp="1"/>
          </p:cNvSpPr>
          <p:nvPr>
            <p:ph type="sldNum" sz="quarter" idx="4"/>
          </p:nvPr>
        </p:nvSpPr>
        <p:spPr/>
        <p:txBody>
          <a:bodyPr/>
          <a:lstStyle/>
          <a:p>
            <a:fld id="{1A418822-5466-554C-9132-5B15EF6891BF}" type="slidenum">
              <a:rPr lang="de-DE" smtClean="0"/>
              <a:pPr/>
              <a:t>10</a:t>
            </a:fld>
            <a:endParaRPr lang="de-DE" dirty="0"/>
          </a:p>
        </p:txBody>
      </p:sp>
      <p:sp>
        <p:nvSpPr>
          <p:cNvPr id="7" name="Textplatzhalter 2">
            <a:extLst>
              <a:ext uri="{FF2B5EF4-FFF2-40B4-BE49-F238E27FC236}">
                <a16:creationId xmlns:a16="http://schemas.microsoft.com/office/drawing/2014/main" id="{44F8BE96-676E-E431-BDAE-03FA36179D0D}"/>
              </a:ext>
            </a:extLst>
          </p:cNvPr>
          <p:cNvSpPr>
            <a:spLocks noGrp="1"/>
          </p:cNvSpPr>
          <p:nvPr>
            <p:ph type="body" sz="half" idx="2"/>
          </p:nvPr>
        </p:nvSpPr>
        <p:spPr>
          <a:xfrm>
            <a:off x="908272" y="1828800"/>
            <a:ext cx="7073262" cy="4343400"/>
          </a:xfrm>
        </p:spPr>
        <p:txBody>
          <a:bodyPr/>
          <a:lstStyle/>
          <a:p>
            <a:r>
              <a:rPr lang="de-DE" dirty="0"/>
              <a:t>Anschließend schlägt man die Seite des Fahrplans der gewünschten Linie auf.</a:t>
            </a:r>
          </a:p>
          <a:p>
            <a:r>
              <a:rPr lang="de-DE" dirty="0"/>
              <a:t>Nun entscheidet man sich für den gewünschte Tag und die gewünschte Zeitspanne, in der man die Hinreise plant.</a:t>
            </a:r>
          </a:p>
          <a:p>
            <a:endParaRPr lang="de-DE" dirty="0"/>
          </a:p>
          <a:p>
            <a:r>
              <a:rPr lang="de-DE" dirty="0"/>
              <a:t>Wichtig ist, dass man darauf achtet im richtigen Fahrplan einer Linie zu sein. Es gibt pro Linie jeweils zwei Fahrpläne, einen für die Hinfahrt und einen für die Rückfahrt.</a:t>
            </a:r>
          </a:p>
          <a:p>
            <a:endParaRPr lang="de-DE" dirty="0"/>
          </a:p>
          <a:p>
            <a:r>
              <a:rPr lang="de-DE" dirty="0"/>
              <a:t>Hat man die gewünschte Fahrt gefunden, kann man im dortigen Zeitrahmen beliebig auf Abreise oder Ankunft buchen (siehe nächste Folie).</a:t>
            </a:r>
          </a:p>
          <a:p>
            <a:r>
              <a:rPr lang="de-DE" dirty="0"/>
              <a:t>Der Rufbus fährt zu verschiedenen Zeiten. Nachfolgend wird nur ein Auszug bzw. ein Beispiel einer Fahrt mit dem Rufbus dargestellt.</a:t>
            </a:r>
          </a:p>
          <a:p>
            <a:endParaRPr lang="de-DE" dirty="0"/>
          </a:p>
          <a:p>
            <a:r>
              <a:rPr lang="de-DE" dirty="0"/>
              <a:t>In unserem Beispiel wäre das </a:t>
            </a:r>
            <a:r>
              <a:rPr lang="de-DE" b="1" dirty="0"/>
              <a:t>zwischen 10:15 Uhr und 11:30 Uhr</a:t>
            </a:r>
            <a:r>
              <a:rPr lang="de-DE" dirty="0"/>
              <a:t>.</a:t>
            </a:r>
          </a:p>
          <a:p>
            <a:r>
              <a:rPr lang="de-DE" dirty="0"/>
              <a:t>Möglich wäre also zum Beispiel die Buchung der Abreise von Kollnburg, Ort nach Viechtach, Schmidstraße/Edeka zu einer beliebigen Zeit zwischen 10:15 Uhr und 11:30 Uhr.</a:t>
            </a:r>
          </a:p>
          <a:p>
            <a:r>
              <a:rPr lang="de-DE" dirty="0"/>
              <a:t>Genauso möglich wäre die Buchung der Ankunft in Viechtach, Schmidstraße/Edeka zu einer beliebigen Zeit zwischen 10:15 Uhr und 11:30 Uhr.</a:t>
            </a:r>
          </a:p>
          <a:p>
            <a:endParaRPr lang="de-DE" dirty="0"/>
          </a:p>
        </p:txBody>
      </p:sp>
    </p:spTree>
    <p:extLst>
      <p:ext uri="{BB962C8B-B14F-4D97-AF65-F5344CB8AC3E}">
        <p14:creationId xmlns:p14="http://schemas.microsoft.com/office/powerpoint/2010/main" val="1514062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Fahrplan 8204 in Richtung Viechtach</a:t>
            </a:r>
          </a:p>
        </p:txBody>
      </p:sp>
      <p:sp>
        <p:nvSpPr>
          <p:cNvPr id="3" name="Textplatzhalter 2"/>
          <p:cNvSpPr>
            <a:spLocks noGrp="1"/>
          </p:cNvSpPr>
          <p:nvPr>
            <p:ph type="body" sz="half" idx="2"/>
          </p:nvPr>
        </p:nvSpPr>
        <p:spPr/>
        <p:txBody>
          <a:bodyPr/>
          <a:lstStyle/>
          <a:p>
            <a:r>
              <a:rPr lang="de-DE" dirty="0"/>
              <a:t> </a:t>
            </a:r>
          </a:p>
        </p:txBody>
      </p:sp>
      <p:sp>
        <p:nvSpPr>
          <p:cNvPr id="4" name="Foliennummernplatzhalter 3"/>
          <p:cNvSpPr>
            <a:spLocks noGrp="1"/>
          </p:cNvSpPr>
          <p:nvPr>
            <p:ph type="sldNum" sz="quarter" idx="4"/>
          </p:nvPr>
        </p:nvSpPr>
        <p:spPr/>
        <p:txBody>
          <a:bodyPr/>
          <a:lstStyle/>
          <a:p>
            <a:fld id="{1A418822-5466-554C-9132-5B15EF6891BF}" type="slidenum">
              <a:rPr lang="de-DE" smtClean="0"/>
              <a:pPr/>
              <a:t>11</a:t>
            </a:fld>
            <a:endParaRPr lang="de-DE" dirty="0"/>
          </a:p>
        </p:txBody>
      </p:sp>
      <p:pic>
        <p:nvPicPr>
          <p:cNvPr id="6" name="Grafik 5">
            <a:extLst>
              <a:ext uri="{FF2B5EF4-FFF2-40B4-BE49-F238E27FC236}">
                <a16:creationId xmlns:a16="http://schemas.microsoft.com/office/drawing/2014/main" id="{3C033C57-FDA6-2A44-608E-9D4490C77CFF}"/>
              </a:ext>
            </a:extLst>
          </p:cNvPr>
          <p:cNvPicPr>
            <a:picLocks noChangeAspect="1"/>
          </p:cNvPicPr>
          <p:nvPr/>
        </p:nvPicPr>
        <p:blipFill>
          <a:blip r:embed="rId2"/>
          <a:stretch>
            <a:fillRect/>
          </a:stretch>
        </p:blipFill>
        <p:spPr>
          <a:xfrm rot="5400000">
            <a:off x="1487227" y="789826"/>
            <a:ext cx="4010628" cy="6421348"/>
          </a:xfrm>
          <a:prstGeom prst="rect">
            <a:avLst/>
          </a:prstGeom>
        </p:spPr>
      </p:pic>
      <p:sp>
        <p:nvSpPr>
          <p:cNvPr id="8" name="Textfeld 7">
            <a:extLst>
              <a:ext uri="{FF2B5EF4-FFF2-40B4-BE49-F238E27FC236}">
                <a16:creationId xmlns:a16="http://schemas.microsoft.com/office/drawing/2014/main" id="{2B0116F6-338D-7CB3-A66B-A74AD4F1D9FD}"/>
              </a:ext>
            </a:extLst>
          </p:cNvPr>
          <p:cNvSpPr txBox="1"/>
          <p:nvPr/>
        </p:nvSpPr>
        <p:spPr>
          <a:xfrm>
            <a:off x="6709342" y="1957244"/>
            <a:ext cx="2292615" cy="738664"/>
          </a:xfrm>
          <a:prstGeom prst="rect">
            <a:avLst/>
          </a:prstGeom>
          <a:noFill/>
        </p:spPr>
        <p:txBody>
          <a:bodyPr wrap="square" rtlCol="0">
            <a:spAutoFit/>
          </a:bodyPr>
          <a:lstStyle/>
          <a:p>
            <a:r>
              <a:rPr lang="de-DE" sz="1400" dirty="0"/>
              <a:t>Bitte beachten Sie auch den Anmeldeschluss. In diesem Beispiel um 9:15 Uhr. </a:t>
            </a:r>
          </a:p>
        </p:txBody>
      </p:sp>
      <p:sp>
        <p:nvSpPr>
          <p:cNvPr id="11" name="Textfeld 10">
            <a:extLst>
              <a:ext uri="{FF2B5EF4-FFF2-40B4-BE49-F238E27FC236}">
                <a16:creationId xmlns:a16="http://schemas.microsoft.com/office/drawing/2014/main" id="{BD03EF41-6E47-9E13-7ADE-3ED1180A50C1}"/>
              </a:ext>
            </a:extLst>
          </p:cNvPr>
          <p:cNvSpPr txBox="1"/>
          <p:nvPr/>
        </p:nvSpPr>
        <p:spPr>
          <a:xfrm>
            <a:off x="6703215" y="3883473"/>
            <a:ext cx="2292615" cy="2246769"/>
          </a:xfrm>
          <a:prstGeom prst="rect">
            <a:avLst/>
          </a:prstGeom>
          <a:noFill/>
        </p:spPr>
        <p:txBody>
          <a:bodyPr wrap="square" rtlCol="0">
            <a:spAutoFit/>
          </a:bodyPr>
          <a:lstStyle/>
          <a:p>
            <a:r>
              <a:rPr lang="de-DE" sz="1400" dirty="0"/>
              <a:t>       HINWEIS:</a:t>
            </a:r>
          </a:p>
          <a:p>
            <a:r>
              <a:rPr lang="de-DE" sz="1400" dirty="0"/>
              <a:t>Die rote Raute im Fahrplan kennzeichnet die Innerortsverbindung, welche in Viechtach durch den Stadtbus bedient wird. </a:t>
            </a:r>
          </a:p>
          <a:p>
            <a:r>
              <a:rPr lang="de-DE" sz="1400" dirty="0"/>
              <a:t>Innerorts kann der Rufbus somit nicht genutzt werden, da hier eine reguläre Buslinie fährt. </a:t>
            </a:r>
          </a:p>
        </p:txBody>
      </p:sp>
      <p:pic>
        <p:nvPicPr>
          <p:cNvPr id="12" name="Grafik 11">
            <a:extLst>
              <a:ext uri="{FF2B5EF4-FFF2-40B4-BE49-F238E27FC236}">
                <a16:creationId xmlns:a16="http://schemas.microsoft.com/office/drawing/2014/main" id="{9B4233F3-9748-58BD-3AE2-E340DBFF4C14}"/>
              </a:ext>
            </a:extLst>
          </p:cNvPr>
          <p:cNvPicPr>
            <a:picLocks noChangeAspect="1"/>
          </p:cNvPicPr>
          <p:nvPr/>
        </p:nvPicPr>
        <p:blipFill>
          <a:blip r:embed="rId3"/>
          <a:stretch>
            <a:fillRect/>
          </a:stretch>
        </p:blipFill>
        <p:spPr>
          <a:xfrm rot="5400000">
            <a:off x="6747414" y="3919206"/>
            <a:ext cx="294471" cy="223006"/>
          </a:xfrm>
          <a:prstGeom prst="rect">
            <a:avLst/>
          </a:prstGeom>
        </p:spPr>
      </p:pic>
      <p:sp>
        <p:nvSpPr>
          <p:cNvPr id="14" name="Rechteck 13">
            <a:extLst>
              <a:ext uri="{FF2B5EF4-FFF2-40B4-BE49-F238E27FC236}">
                <a16:creationId xmlns:a16="http://schemas.microsoft.com/office/drawing/2014/main" id="{B7BA2C2C-71EB-89D9-D398-9B171D126EB6}"/>
              </a:ext>
            </a:extLst>
          </p:cNvPr>
          <p:cNvSpPr/>
          <p:nvPr/>
        </p:nvSpPr>
        <p:spPr>
          <a:xfrm>
            <a:off x="2304411" y="2140687"/>
            <a:ext cx="310101" cy="150377"/>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FC50C3AE-90D1-9B9A-F93F-5672152F2584}"/>
              </a:ext>
            </a:extLst>
          </p:cNvPr>
          <p:cNvSpPr/>
          <p:nvPr/>
        </p:nvSpPr>
        <p:spPr>
          <a:xfrm>
            <a:off x="2246051" y="2282186"/>
            <a:ext cx="461639" cy="371475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80405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018572"/>
            <a:ext cx="9143999" cy="685800"/>
          </a:xfrm>
        </p:spPr>
        <p:txBody>
          <a:bodyPr>
            <a:normAutofit/>
          </a:bodyPr>
          <a:lstStyle/>
          <a:p>
            <a:pPr algn="ctr"/>
            <a:r>
              <a:rPr lang="de-DE" dirty="0"/>
              <a:t>Rückreise planen – Fahrplan 8204 in Richtung St. Englmar</a:t>
            </a:r>
          </a:p>
        </p:txBody>
      </p:sp>
      <p:sp>
        <p:nvSpPr>
          <p:cNvPr id="4" name="Foliennummernplatzhalter 3"/>
          <p:cNvSpPr>
            <a:spLocks noGrp="1"/>
          </p:cNvSpPr>
          <p:nvPr>
            <p:ph type="sldNum" sz="quarter" idx="4"/>
          </p:nvPr>
        </p:nvSpPr>
        <p:spPr/>
        <p:txBody>
          <a:bodyPr/>
          <a:lstStyle/>
          <a:p>
            <a:fld id="{1A418822-5466-554C-9132-5B15EF6891BF}" type="slidenum">
              <a:rPr lang="de-DE" smtClean="0"/>
              <a:pPr/>
              <a:t>12</a:t>
            </a:fld>
            <a:endParaRPr lang="de-DE" dirty="0"/>
          </a:p>
        </p:txBody>
      </p:sp>
      <p:sp>
        <p:nvSpPr>
          <p:cNvPr id="7" name="Textplatzhalter 2">
            <a:extLst>
              <a:ext uri="{FF2B5EF4-FFF2-40B4-BE49-F238E27FC236}">
                <a16:creationId xmlns:a16="http://schemas.microsoft.com/office/drawing/2014/main" id="{D82EAC42-38AC-F08E-A423-1934DEF0FD56}"/>
              </a:ext>
            </a:extLst>
          </p:cNvPr>
          <p:cNvSpPr>
            <a:spLocks noGrp="1"/>
          </p:cNvSpPr>
          <p:nvPr>
            <p:ph type="body" sz="half" idx="2"/>
          </p:nvPr>
        </p:nvSpPr>
        <p:spPr>
          <a:xfrm>
            <a:off x="121093" y="1828800"/>
            <a:ext cx="2735654" cy="4343400"/>
          </a:xfrm>
        </p:spPr>
        <p:txBody>
          <a:bodyPr/>
          <a:lstStyle/>
          <a:p>
            <a:r>
              <a:rPr lang="de-DE" dirty="0"/>
              <a:t>Bei der Rückreise ist das Prinzip das gleiche wie bei der Hinreise.</a:t>
            </a:r>
          </a:p>
          <a:p>
            <a:endParaRPr lang="de-DE" dirty="0"/>
          </a:p>
          <a:p>
            <a:r>
              <a:rPr lang="de-DE" dirty="0"/>
              <a:t>Sollte man gar keine Rückreise mit dem Rufbus planen oder sich erst zu einem späteren Zeitpunkt entscheiden, kann man sich bis Anmeldeschluss unter der Nummer 09921</a:t>
            </a:r>
            <a:r>
              <a:rPr lang="de-DE" dirty="0">
                <a:latin typeface="Times New Roman" panose="02020603050405020304" pitchFamily="18" charset="0"/>
                <a:cs typeface="Times New Roman" panose="02020603050405020304" pitchFamily="18" charset="0"/>
              </a:rPr>
              <a:t> </a:t>
            </a:r>
            <a:r>
              <a:rPr lang="de-DE" dirty="0"/>
              <a:t>/</a:t>
            </a:r>
            <a:r>
              <a:rPr lang="de-DE" dirty="0">
                <a:latin typeface="Times New Roman" panose="02020603050405020304" pitchFamily="18" charset="0"/>
                <a:cs typeface="Times New Roman" panose="02020603050405020304" pitchFamily="18" charset="0"/>
              </a:rPr>
              <a:t> </a:t>
            </a:r>
            <a:r>
              <a:rPr lang="de-DE" dirty="0"/>
              <a:t>94</a:t>
            </a:r>
            <a:r>
              <a:rPr lang="de-DE" dirty="0">
                <a:latin typeface="Times New Roman" panose="02020603050405020304" pitchFamily="18" charset="0"/>
                <a:cs typeface="Times New Roman" panose="02020603050405020304" pitchFamily="18" charset="0"/>
              </a:rPr>
              <a:t> </a:t>
            </a:r>
            <a:r>
              <a:rPr lang="de-DE" dirty="0"/>
              <a:t>99</a:t>
            </a:r>
            <a:r>
              <a:rPr lang="de-DE" dirty="0">
                <a:latin typeface="Times New Roman" panose="02020603050405020304" pitchFamily="18" charset="0"/>
                <a:cs typeface="Times New Roman" panose="02020603050405020304" pitchFamily="18" charset="0"/>
              </a:rPr>
              <a:t> </a:t>
            </a:r>
            <a:r>
              <a:rPr lang="de-DE" dirty="0"/>
              <a:t>964 die einfache Fahrt buchen.</a:t>
            </a:r>
          </a:p>
          <a:p>
            <a:endParaRPr lang="de-DE" dirty="0"/>
          </a:p>
          <a:p>
            <a:r>
              <a:rPr lang="de-DE" dirty="0"/>
              <a:t>Steht die Rückreise auch von Anfang an fest, kann man diese ebenfalls gleich mitbuchen.</a:t>
            </a:r>
          </a:p>
        </p:txBody>
      </p:sp>
      <p:pic>
        <p:nvPicPr>
          <p:cNvPr id="9" name="Grafik 8">
            <a:extLst>
              <a:ext uri="{FF2B5EF4-FFF2-40B4-BE49-F238E27FC236}">
                <a16:creationId xmlns:a16="http://schemas.microsoft.com/office/drawing/2014/main" id="{E12583FB-44D8-FADA-4D37-9293B9D15072}"/>
              </a:ext>
            </a:extLst>
          </p:cNvPr>
          <p:cNvPicPr>
            <a:picLocks noChangeAspect="1"/>
          </p:cNvPicPr>
          <p:nvPr/>
        </p:nvPicPr>
        <p:blipFill>
          <a:blip r:embed="rId2"/>
          <a:stretch>
            <a:fillRect/>
          </a:stretch>
        </p:blipFill>
        <p:spPr>
          <a:xfrm rot="5400000">
            <a:off x="3970025" y="742156"/>
            <a:ext cx="3983994" cy="6210549"/>
          </a:xfrm>
          <a:prstGeom prst="rect">
            <a:avLst/>
          </a:prstGeom>
        </p:spPr>
      </p:pic>
      <p:cxnSp>
        <p:nvCxnSpPr>
          <p:cNvPr id="10" name="Gerader Verbinder 9">
            <a:extLst>
              <a:ext uri="{FF2B5EF4-FFF2-40B4-BE49-F238E27FC236}">
                <a16:creationId xmlns:a16="http://schemas.microsoft.com/office/drawing/2014/main" id="{5AD21762-1EBB-B612-699D-887977D166C6}"/>
              </a:ext>
            </a:extLst>
          </p:cNvPr>
          <p:cNvCxnSpPr>
            <a:cxnSpLocks/>
          </p:cNvCxnSpPr>
          <p:nvPr/>
        </p:nvCxnSpPr>
        <p:spPr>
          <a:xfrm>
            <a:off x="2856747" y="2688321"/>
            <a:ext cx="619279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Gerader Verbinder 11">
            <a:extLst>
              <a:ext uri="{FF2B5EF4-FFF2-40B4-BE49-F238E27FC236}">
                <a16:creationId xmlns:a16="http://schemas.microsoft.com/office/drawing/2014/main" id="{A281E5E4-DC72-D036-7A29-A82DBCCD23EA}"/>
              </a:ext>
            </a:extLst>
          </p:cNvPr>
          <p:cNvCxnSpPr>
            <a:cxnSpLocks/>
          </p:cNvCxnSpPr>
          <p:nvPr/>
        </p:nvCxnSpPr>
        <p:spPr>
          <a:xfrm>
            <a:off x="2856747" y="3604201"/>
            <a:ext cx="621055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068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Fahrpreis ermitteln - der Wabenplan</a:t>
            </a:r>
          </a:p>
        </p:txBody>
      </p:sp>
      <p:sp>
        <p:nvSpPr>
          <p:cNvPr id="3" name="Textplatzhalter 2"/>
          <p:cNvSpPr>
            <a:spLocks noGrp="1"/>
          </p:cNvSpPr>
          <p:nvPr>
            <p:ph type="body" sz="half" idx="2"/>
          </p:nvPr>
        </p:nvSpPr>
        <p:spPr/>
        <p:txBody>
          <a:bodyPr/>
          <a:lstStyle/>
          <a:p>
            <a:r>
              <a:rPr lang="de-DE" dirty="0"/>
              <a:t> </a:t>
            </a:r>
          </a:p>
        </p:txBody>
      </p:sp>
      <p:sp>
        <p:nvSpPr>
          <p:cNvPr id="4" name="Foliennummernplatzhalter 3"/>
          <p:cNvSpPr>
            <a:spLocks noGrp="1"/>
          </p:cNvSpPr>
          <p:nvPr>
            <p:ph type="sldNum" sz="quarter" idx="4"/>
          </p:nvPr>
        </p:nvSpPr>
        <p:spPr/>
        <p:txBody>
          <a:bodyPr/>
          <a:lstStyle/>
          <a:p>
            <a:fld id="{1A418822-5466-554C-9132-5B15EF6891BF}" type="slidenum">
              <a:rPr lang="de-DE" smtClean="0"/>
              <a:pPr/>
              <a:t>13</a:t>
            </a:fld>
            <a:endParaRPr lang="de-DE" dirty="0"/>
          </a:p>
        </p:txBody>
      </p:sp>
      <p:pic>
        <p:nvPicPr>
          <p:cNvPr id="13" name="Grafik 12">
            <a:extLst>
              <a:ext uri="{FF2B5EF4-FFF2-40B4-BE49-F238E27FC236}">
                <a16:creationId xmlns:a16="http://schemas.microsoft.com/office/drawing/2014/main" id="{AE6F7188-8617-9F5F-7DC7-EAEB8A28361B}"/>
              </a:ext>
            </a:extLst>
          </p:cNvPr>
          <p:cNvPicPr>
            <a:picLocks noChangeAspect="1"/>
          </p:cNvPicPr>
          <p:nvPr/>
        </p:nvPicPr>
        <p:blipFill rotWithShape="1">
          <a:blip r:embed="rId2"/>
          <a:srcRect r="19501"/>
          <a:stretch/>
        </p:blipFill>
        <p:spPr>
          <a:xfrm>
            <a:off x="139776" y="2131771"/>
            <a:ext cx="5179648" cy="4661972"/>
          </a:xfrm>
          <a:prstGeom prst="rect">
            <a:avLst/>
          </a:prstGeom>
        </p:spPr>
      </p:pic>
      <p:sp>
        <p:nvSpPr>
          <p:cNvPr id="15" name="Ellipse 14">
            <a:extLst>
              <a:ext uri="{FF2B5EF4-FFF2-40B4-BE49-F238E27FC236}">
                <a16:creationId xmlns:a16="http://schemas.microsoft.com/office/drawing/2014/main" id="{F735E688-0414-368D-7378-CA9F06AD2928}"/>
              </a:ext>
            </a:extLst>
          </p:cNvPr>
          <p:cNvSpPr/>
          <p:nvPr/>
        </p:nvSpPr>
        <p:spPr>
          <a:xfrm>
            <a:off x="1194431" y="4105649"/>
            <a:ext cx="548647" cy="42938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7" name="Gerader Verbinder 16">
            <a:extLst>
              <a:ext uri="{FF2B5EF4-FFF2-40B4-BE49-F238E27FC236}">
                <a16:creationId xmlns:a16="http://schemas.microsoft.com/office/drawing/2014/main" id="{71A03D3A-E4B2-5CBF-2897-E64DA37D2C7E}"/>
              </a:ext>
            </a:extLst>
          </p:cNvPr>
          <p:cNvCxnSpPr>
            <a:cxnSpLocks/>
          </p:cNvCxnSpPr>
          <p:nvPr/>
        </p:nvCxnSpPr>
        <p:spPr>
          <a:xfrm flipH="1">
            <a:off x="1259630" y="4311463"/>
            <a:ext cx="209124" cy="36709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9" name="Grafik 8">
            <a:extLst>
              <a:ext uri="{FF2B5EF4-FFF2-40B4-BE49-F238E27FC236}">
                <a16:creationId xmlns:a16="http://schemas.microsoft.com/office/drawing/2014/main" id="{660B4FA9-1BB6-B00E-F324-77DB405AA274}"/>
              </a:ext>
            </a:extLst>
          </p:cNvPr>
          <p:cNvPicPr>
            <a:picLocks noChangeAspect="1"/>
          </p:cNvPicPr>
          <p:nvPr/>
        </p:nvPicPr>
        <p:blipFill rotWithShape="1">
          <a:blip r:embed="rId2"/>
          <a:srcRect l="80991" t="5856" b="65867"/>
          <a:stretch/>
        </p:blipFill>
        <p:spPr>
          <a:xfrm>
            <a:off x="4474799" y="2335581"/>
            <a:ext cx="1223100" cy="1318231"/>
          </a:xfrm>
          <a:prstGeom prst="rect">
            <a:avLst/>
          </a:prstGeom>
        </p:spPr>
      </p:pic>
      <p:sp>
        <p:nvSpPr>
          <p:cNvPr id="19" name="Textfeld 18">
            <a:extLst>
              <a:ext uri="{FF2B5EF4-FFF2-40B4-BE49-F238E27FC236}">
                <a16:creationId xmlns:a16="http://schemas.microsoft.com/office/drawing/2014/main" id="{1C804D66-4D09-026A-A6C2-775BBAAE3E10}"/>
              </a:ext>
            </a:extLst>
          </p:cNvPr>
          <p:cNvSpPr txBox="1"/>
          <p:nvPr/>
        </p:nvSpPr>
        <p:spPr>
          <a:xfrm>
            <a:off x="139776" y="1729818"/>
            <a:ext cx="8940613" cy="738664"/>
          </a:xfrm>
          <a:prstGeom prst="rect">
            <a:avLst/>
          </a:prstGeom>
          <a:noFill/>
        </p:spPr>
        <p:txBody>
          <a:bodyPr wrap="square">
            <a:spAutoFit/>
          </a:bodyPr>
          <a:lstStyle/>
          <a:p>
            <a:r>
              <a:rPr lang="de-DE" sz="1400" dirty="0"/>
              <a:t>Möchte man im Voraus wissen, was die Fahrt kosten würde, kann man sich dies in der Preistabelle mithilfe des Wabenplans im Rufbushefts raussuchen. Die Anzahl der Waben ermittelt sich aus dem Wabenplan (Rufbus-Heft </a:t>
            </a:r>
          </a:p>
          <a:p>
            <a:r>
              <a:rPr lang="de-DE" sz="1400" dirty="0"/>
              <a:t>S. 106/107, 8. Auflage).</a:t>
            </a:r>
          </a:p>
        </p:txBody>
      </p:sp>
      <p:sp>
        <p:nvSpPr>
          <p:cNvPr id="20" name="Textfeld 19">
            <a:extLst>
              <a:ext uri="{FF2B5EF4-FFF2-40B4-BE49-F238E27FC236}">
                <a16:creationId xmlns:a16="http://schemas.microsoft.com/office/drawing/2014/main" id="{E3DE5725-955A-4571-2806-958C16A4EA88}"/>
              </a:ext>
            </a:extLst>
          </p:cNvPr>
          <p:cNvSpPr txBox="1"/>
          <p:nvPr/>
        </p:nvSpPr>
        <p:spPr>
          <a:xfrm>
            <a:off x="5600468" y="2516376"/>
            <a:ext cx="3552443" cy="4154984"/>
          </a:xfrm>
          <a:prstGeom prst="rect">
            <a:avLst/>
          </a:prstGeom>
          <a:noFill/>
        </p:spPr>
        <p:txBody>
          <a:bodyPr wrap="square">
            <a:spAutoFit/>
          </a:bodyPr>
          <a:lstStyle/>
          <a:p>
            <a:r>
              <a:rPr lang="de-DE" sz="1400" dirty="0"/>
              <a:t>Die Waben werden von der Start- bis zur </a:t>
            </a:r>
            <a:r>
              <a:rPr lang="de-DE" sz="1400" dirty="0" err="1"/>
              <a:t>Zielwabe</a:t>
            </a:r>
            <a:r>
              <a:rPr lang="de-DE" sz="1400" dirty="0"/>
              <a:t> entlang der Linien gezählt. Die Wabennummern können aus der Liste der Haltestellen entnommen werden.</a:t>
            </a:r>
          </a:p>
          <a:p>
            <a:endParaRPr lang="de-DE" sz="500" dirty="0"/>
          </a:p>
          <a:p>
            <a:r>
              <a:rPr lang="de-DE" sz="1400" dirty="0"/>
              <a:t>Beispiel: </a:t>
            </a:r>
          </a:p>
          <a:p>
            <a:pPr marL="285750" indent="-285750">
              <a:buFontTx/>
              <a:buChar char="-"/>
            </a:pPr>
            <a:r>
              <a:rPr lang="de-DE" sz="1400" dirty="0"/>
              <a:t>Kollnburg, Ort = Wabe </a:t>
            </a:r>
            <a:r>
              <a:rPr lang="de-DE" sz="1400" b="1" dirty="0"/>
              <a:t>1040</a:t>
            </a:r>
          </a:p>
          <a:p>
            <a:pPr marL="285750" indent="-285750">
              <a:buFontTx/>
              <a:buChar char="-"/>
            </a:pPr>
            <a:r>
              <a:rPr lang="de-DE" sz="1400" dirty="0"/>
              <a:t>Viechtach, Schmidstraße/Edeka = Wabe </a:t>
            </a:r>
            <a:r>
              <a:rPr lang="de-DE" sz="1400" b="1" dirty="0"/>
              <a:t>1029</a:t>
            </a:r>
          </a:p>
          <a:p>
            <a:endParaRPr lang="de-DE" sz="500" dirty="0"/>
          </a:p>
          <a:p>
            <a:r>
              <a:rPr lang="de-DE" sz="1400" dirty="0"/>
              <a:t>Auf der Strecke zwischen Kollnburg, Ort und Viechtach, Schmidstraße/Edeka befindet sich keine weitere Wabe, also sind es in unserem Beispiel </a:t>
            </a:r>
            <a:r>
              <a:rPr lang="de-DE" sz="1400" b="1" dirty="0"/>
              <a:t>zwei Waben</a:t>
            </a:r>
            <a:r>
              <a:rPr lang="de-DE" sz="1400" dirty="0"/>
              <a:t>.</a:t>
            </a:r>
          </a:p>
          <a:p>
            <a:endParaRPr lang="de-DE" sz="1400" dirty="0"/>
          </a:p>
          <a:p>
            <a:r>
              <a:rPr lang="de-DE" sz="1200" b="1" dirty="0"/>
              <a:t>Allgemeiner Hinweis:</a:t>
            </a:r>
          </a:p>
          <a:p>
            <a:r>
              <a:rPr lang="de-DE" sz="1200" dirty="0"/>
              <a:t>Liegt die gewünschte Haltestelle auf zwei Waben, wird nur die gezählt, die den kürzesten Weg zum Ziel ermöglicht. </a:t>
            </a:r>
          </a:p>
          <a:p>
            <a:r>
              <a:rPr lang="de-DE" sz="1200" dirty="0"/>
              <a:t>Beispiel: Haltestelle Gotteszell,</a:t>
            </a:r>
            <a:r>
              <a:rPr lang="de-DE" sz="1200" dirty="0">
                <a:latin typeface="Times New Roman" panose="02020603050405020304" pitchFamily="18" charset="0"/>
                <a:cs typeface="Times New Roman" panose="02020603050405020304" pitchFamily="18" charset="0"/>
              </a:rPr>
              <a:t> </a:t>
            </a:r>
            <a:r>
              <a:rPr lang="de-DE" sz="1200" dirty="0"/>
              <a:t>Bahnhof, = Waben 1058 und 1059</a:t>
            </a:r>
          </a:p>
        </p:txBody>
      </p:sp>
      <p:sp>
        <p:nvSpPr>
          <p:cNvPr id="21" name="Ellipse 20">
            <a:extLst>
              <a:ext uri="{FF2B5EF4-FFF2-40B4-BE49-F238E27FC236}">
                <a16:creationId xmlns:a16="http://schemas.microsoft.com/office/drawing/2014/main" id="{0A439EAF-8CEF-DB9A-D3B1-75421B6467AC}"/>
              </a:ext>
            </a:extLst>
          </p:cNvPr>
          <p:cNvSpPr/>
          <p:nvPr/>
        </p:nvSpPr>
        <p:spPr>
          <a:xfrm>
            <a:off x="985307" y="4472741"/>
            <a:ext cx="548647" cy="42938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FF899D22-0BEC-811F-7080-64197D9F3A9D}"/>
              </a:ext>
            </a:extLst>
          </p:cNvPr>
          <p:cNvSpPr txBox="1"/>
          <p:nvPr/>
        </p:nvSpPr>
        <p:spPr>
          <a:xfrm>
            <a:off x="282763" y="5463694"/>
            <a:ext cx="2562038" cy="954107"/>
          </a:xfrm>
          <a:prstGeom prst="rect">
            <a:avLst/>
          </a:prstGeom>
          <a:gradFill>
            <a:gsLst>
              <a:gs pos="0">
                <a:schemeClr val="accent3">
                  <a:lumMod val="75000"/>
                </a:schemeClr>
              </a:gs>
              <a:gs pos="70000">
                <a:schemeClr val="accent3">
                  <a:lumMod val="40000"/>
                  <a:lumOff val="60000"/>
                </a:schemeClr>
              </a:gs>
              <a:gs pos="37000">
                <a:schemeClr val="accent3">
                  <a:lumMod val="40000"/>
                  <a:lumOff val="60000"/>
                </a:schemeClr>
              </a:gs>
              <a:gs pos="100000">
                <a:schemeClr val="accent3">
                  <a:lumMod val="20000"/>
                  <a:lumOff val="80000"/>
                </a:schemeClr>
              </a:gs>
            </a:gsLst>
            <a:lin ang="5400000" scaled="1"/>
          </a:gradFill>
        </p:spPr>
        <p:txBody>
          <a:bodyPr wrap="square" rtlCol="0">
            <a:spAutoFit/>
          </a:bodyPr>
          <a:lstStyle/>
          <a:p>
            <a:r>
              <a:rPr lang="de-DE" sz="1400" dirty="0"/>
              <a:t>Der Wabenplan dient lediglich der Berechnung der Fahrtkosten. Es bedeutet nicht, dass der Bus diese Strecke fährt.</a:t>
            </a:r>
          </a:p>
        </p:txBody>
      </p:sp>
    </p:spTree>
    <p:extLst>
      <p:ext uri="{BB962C8B-B14F-4D97-AF65-F5344CB8AC3E}">
        <p14:creationId xmlns:p14="http://schemas.microsoft.com/office/powerpoint/2010/main" val="4224516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de-DE" dirty="0"/>
              <a:t>Fahrtpreis ermitteln – die Preistabelle (VDW-Tarif)</a:t>
            </a:r>
          </a:p>
        </p:txBody>
      </p:sp>
      <p:sp>
        <p:nvSpPr>
          <p:cNvPr id="4" name="Foliennummernplatzhalter 3"/>
          <p:cNvSpPr>
            <a:spLocks noGrp="1"/>
          </p:cNvSpPr>
          <p:nvPr>
            <p:ph type="sldNum" sz="quarter" idx="4"/>
          </p:nvPr>
        </p:nvSpPr>
        <p:spPr/>
        <p:txBody>
          <a:bodyPr/>
          <a:lstStyle/>
          <a:p>
            <a:fld id="{1A418822-5466-554C-9132-5B15EF6891BF}" type="slidenum">
              <a:rPr lang="de-DE" smtClean="0"/>
              <a:pPr/>
              <a:t>14</a:t>
            </a:fld>
            <a:endParaRPr lang="de-DE" dirty="0"/>
          </a:p>
        </p:txBody>
      </p:sp>
      <p:sp>
        <p:nvSpPr>
          <p:cNvPr id="7" name="Textplatzhalter 2">
            <a:extLst>
              <a:ext uri="{FF2B5EF4-FFF2-40B4-BE49-F238E27FC236}">
                <a16:creationId xmlns:a16="http://schemas.microsoft.com/office/drawing/2014/main" id="{BAF47847-FD1F-58A4-DF83-6F22A6233B33}"/>
              </a:ext>
            </a:extLst>
          </p:cNvPr>
          <p:cNvSpPr>
            <a:spLocks noGrp="1"/>
          </p:cNvSpPr>
          <p:nvPr>
            <p:ph type="body" sz="half" idx="2"/>
          </p:nvPr>
        </p:nvSpPr>
        <p:spPr>
          <a:xfrm>
            <a:off x="908273" y="1828800"/>
            <a:ext cx="3663728" cy="4343400"/>
          </a:xfrm>
        </p:spPr>
        <p:txBody>
          <a:bodyPr/>
          <a:lstStyle/>
          <a:p>
            <a:r>
              <a:rPr lang="de-DE" dirty="0"/>
              <a:t>Die Kosten für die Fahrt belaufen sich in unserem Beispiel auf 3,20 € (bzw. 1,60 € für Senioren/Kinder) für die Hinreise und nochmals 3,20 € (bzw. 1,60 € für Senioren/Kinder) € für die Rückreise.</a:t>
            </a:r>
          </a:p>
          <a:p>
            <a:endParaRPr lang="de-DE" strike="sngStrike" dirty="0"/>
          </a:p>
          <a:p>
            <a:r>
              <a:rPr lang="de-DE" sz="1400" dirty="0"/>
              <a:t>Die jeweils aktuell gültige Preistabelle finden Sie unter </a:t>
            </a:r>
          </a:p>
          <a:p>
            <a:r>
              <a:rPr lang="de-DE" sz="1400" dirty="0">
                <a:hlinkClick r:id="rId2">
                  <a:extLst>
                    <a:ext uri="{A12FA001-AC4F-418D-AE19-62706E023703}">
                      <ahyp:hlinkClr xmlns:ahyp="http://schemas.microsoft.com/office/drawing/2018/hyperlinkcolor" val="tx"/>
                    </a:ext>
                  </a:extLst>
                </a:hlinkClick>
              </a:rPr>
              <a:t>https://vdw-mobil.de/tarife/</a:t>
            </a:r>
            <a:endParaRPr lang="de-DE" sz="1400" dirty="0"/>
          </a:p>
          <a:p>
            <a:endParaRPr lang="de-DE" strike="sngStrike" dirty="0"/>
          </a:p>
        </p:txBody>
      </p:sp>
      <p:pic>
        <p:nvPicPr>
          <p:cNvPr id="8" name="Grafik 7">
            <a:extLst>
              <a:ext uri="{FF2B5EF4-FFF2-40B4-BE49-F238E27FC236}">
                <a16:creationId xmlns:a16="http://schemas.microsoft.com/office/drawing/2014/main" id="{4283DD19-974D-8729-4DCD-44FD10E04A21}"/>
              </a:ext>
            </a:extLst>
          </p:cNvPr>
          <p:cNvPicPr>
            <a:picLocks noChangeAspect="1"/>
          </p:cNvPicPr>
          <p:nvPr/>
        </p:nvPicPr>
        <p:blipFill rotWithShape="1">
          <a:blip r:embed="rId3"/>
          <a:srcRect/>
          <a:stretch/>
        </p:blipFill>
        <p:spPr>
          <a:xfrm>
            <a:off x="4662545" y="1737013"/>
            <a:ext cx="3749359" cy="4874167"/>
          </a:xfrm>
          <a:prstGeom prst="rect">
            <a:avLst/>
          </a:prstGeom>
        </p:spPr>
      </p:pic>
      <p:cxnSp>
        <p:nvCxnSpPr>
          <p:cNvPr id="9" name="Gerader Verbinder 8">
            <a:extLst>
              <a:ext uri="{FF2B5EF4-FFF2-40B4-BE49-F238E27FC236}">
                <a16:creationId xmlns:a16="http://schemas.microsoft.com/office/drawing/2014/main" id="{2E66CDD6-334E-D2D2-F482-EB0F7BBFB943}"/>
              </a:ext>
            </a:extLst>
          </p:cNvPr>
          <p:cNvCxnSpPr>
            <a:cxnSpLocks/>
          </p:cNvCxnSpPr>
          <p:nvPr/>
        </p:nvCxnSpPr>
        <p:spPr>
          <a:xfrm>
            <a:off x="4723887" y="3464512"/>
            <a:ext cx="3626674" cy="0"/>
          </a:xfrm>
          <a:prstGeom prst="line">
            <a:avLst/>
          </a:prstGeom>
          <a:ln w="34925">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Ellipse 9">
            <a:extLst>
              <a:ext uri="{FF2B5EF4-FFF2-40B4-BE49-F238E27FC236}">
                <a16:creationId xmlns:a16="http://schemas.microsoft.com/office/drawing/2014/main" id="{D3CC6612-AC82-6E7C-8744-1F81BD66A3CB}"/>
              </a:ext>
            </a:extLst>
          </p:cNvPr>
          <p:cNvSpPr/>
          <p:nvPr/>
        </p:nvSpPr>
        <p:spPr>
          <a:xfrm>
            <a:off x="6142366" y="3300861"/>
            <a:ext cx="430370" cy="19028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564D6765-3E63-DF5A-48A5-0DEED8936A0D}"/>
              </a:ext>
            </a:extLst>
          </p:cNvPr>
          <p:cNvPicPr>
            <a:picLocks noChangeAspect="1"/>
          </p:cNvPicPr>
          <p:nvPr/>
        </p:nvPicPr>
        <p:blipFill>
          <a:blip r:embed="rId4"/>
          <a:stretch>
            <a:fillRect/>
          </a:stretch>
        </p:blipFill>
        <p:spPr>
          <a:xfrm>
            <a:off x="5524289" y="3294250"/>
            <a:ext cx="548688" cy="269500"/>
          </a:xfrm>
          <a:prstGeom prst="rect">
            <a:avLst/>
          </a:prstGeom>
        </p:spPr>
      </p:pic>
      <p:pic>
        <p:nvPicPr>
          <p:cNvPr id="12" name="Grafik 11">
            <a:extLst>
              <a:ext uri="{FF2B5EF4-FFF2-40B4-BE49-F238E27FC236}">
                <a16:creationId xmlns:a16="http://schemas.microsoft.com/office/drawing/2014/main" id="{677A77B8-E5A8-62F5-0554-3B29B4EC494B}"/>
              </a:ext>
            </a:extLst>
          </p:cNvPr>
          <p:cNvPicPr>
            <a:picLocks noChangeAspect="1"/>
          </p:cNvPicPr>
          <p:nvPr/>
        </p:nvPicPr>
        <p:blipFill>
          <a:blip r:embed="rId4"/>
          <a:stretch>
            <a:fillRect/>
          </a:stretch>
        </p:blipFill>
        <p:spPr>
          <a:xfrm>
            <a:off x="5218867" y="2005101"/>
            <a:ext cx="872989" cy="504392"/>
          </a:xfrm>
          <a:prstGeom prst="rect">
            <a:avLst/>
          </a:prstGeom>
        </p:spPr>
      </p:pic>
      <p:pic>
        <p:nvPicPr>
          <p:cNvPr id="13" name="Grafik 12">
            <a:extLst>
              <a:ext uri="{FF2B5EF4-FFF2-40B4-BE49-F238E27FC236}">
                <a16:creationId xmlns:a16="http://schemas.microsoft.com/office/drawing/2014/main" id="{E1CF5D9F-D721-F3D3-46CE-C01EE059B299}"/>
              </a:ext>
            </a:extLst>
          </p:cNvPr>
          <p:cNvPicPr>
            <a:picLocks noChangeAspect="1"/>
          </p:cNvPicPr>
          <p:nvPr/>
        </p:nvPicPr>
        <p:blipFill>
          <a:blip r:embed="rId4"/>
          <a:stretch>
            <a:fillRect/>
          </a:stretch>
        </p:blipFill>
        <p:spPr>
          <a:xfrm>
            <a:off x="5884896" y="2022670"/>
            <a:ext cx="827925" cy="478356"/>
          </a:xfrm>
          <a:prstGeom prst="rect">
            <a:avLst/>
          </a:prstGeom>
        </p:spPr>
      </p:pic>
    </p:spTree>
    <p:extLst>
      <p:ext uri="{BB962C8B-B14F-4D97-AF65-F5344CB8AC3E}">
        <p14:creationId xmlns:p14="http://schemas.microsoft.com/office/powerpoint/2010/main" val="894353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VDW-App</a:t>
            </a:r>
          </a:p>
        </p:txBody>
      </p:sp>
      <p:sp>
        <p:nvSpPr>
          <p:cNvPr id="4" name="Foliennummernplatzhalter 3"/>
          <p:cNvSpPr>
            <a:spLocks noGrp="1"/>
          </p:cNvSpPr>
          <p:nvPr>
            <p:ph type="sldNum" sz="quarter" idx="4"/>
          </p:nvPr>
        </p:nvSpPr>
        <p:spPr/>
        <p:txBody>
          <a:bodyPr/>
          <a:lstStyle/>
          <a:p>
            <a:fld id="{1A418822-5466-554C-9132-5B15EF6891BF}" type="slidenum">
              <a:rPr lang="de-DE" smtClean="0"/>
              <a:pPr/>
              <a:t>15</a:t>
            </a:fld>
            <a:endParaRPr lang="de-DE" dirty="0"/>
          </a:p>
        </p:txBody>
      </p:sp>
      <p:sp>
        <p:nvSpPr>
          <p:cNvPr id="8" name="AutoShape 2">
            <a:extLst>
              <a:ext uri="{FF2B5EF4-FFF2-40B4-BE49-F238E27FC236}">
                <a16:creationId xmlns:a16="http://schemas.microsoft.com/office/drawing/2014/main" id="{C884ED5C-260B-3575-7311-5BAD306EA37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0" name="Grafik 9" descr="Ein Bild, das Person, Handy, Halten, Finger enthält.&#10;&#10;Automatisch generierte Beschreibung">
            <a:extLst>
              <a:ext uri="{FF2B5EF4-FFF2-40B4-BE49-F238E27FC236}">
                <a16:creationId xmlns:a16="http://schemas.microsoft.com/office/drawing/2014/main" id="{0ADC4031-7A1D-B66F-7BA0-4056D7CAB681}"/>
              </a:ext>
            </a:extLst>
          </p:cNvPr>
          <p:cNvPicPr>
            <a:picLocks noChangeAspect="1"/>
          </p:cNvPicPr>
          <p:nvPr/>
        </p:nvPicPr>
        <p:blipFill>
          <a:blip r:embed="rId2"/>
          <a:stretch>
            <a:fillRect/>
          </a:stretch>
        </p:blipFill>
        <p:spPr>
          <a:xfrm>
            <a:off x="5570316" y="3276600"/>
            <a:ext cx="2411217" cy="1862128"/>
          </a:xfrm>
          <a:prstGeom prst="rect">
            <a:avLst/>
          </a:prstGeom>
        </p:spPr>
      </p:pic>
      <p:sp>
        <p:nvSpPr>
          <p:cNvPr id="6" name="Textplatzhalter 2">
            <a:extLst>
              <a:ext uri="{FF2B5EF4-FFF2-40B4-BE49-F238E27FC236}">
                <a16:creationId xmlns:a16="http://schemas.microsoft.com/office/drawing/2014/main" id="{168D3E68-8E18-C784-5B3F-6D64F779E1BB}"/>
              </a:ext>
            </a:extLst>
          </p:cNvPr>
          <p:cNvSpPr>
            <a:spLocks noGrp="1"/>
          </p:cNvSpPr>
          <p:nvPr>
            <p:ph type="body" sz="half" idx="2"/>
          </p:nvPr>
        </p:nvSpPr>
        <p:spPr>
          <a:xfrm>
            <a:off x="1035369" y="1828800"/>
            <a:ext cx="7073262" cy="4343400"/>
          </a:xfrm>
        </p:spPr>
        <p:txBody>
          <a:bodyPr>
            <a:normAutofit/>
          </a:bodyPr>
          <a:lstStyle/>
          <a:p>
            <a:r>
              <a:rPr lang="de-DE" dirty="0"/>
              <a:t>Mit der VDW-App</a:t>
            </a:r>
            <a:r>
              <a:rPr lang="de-DE" strike="sngStrike" dirty="0"/>
              <a:t> </a:t>
            </a:r>
            <a:r>
              <a:rPr lang="de-DE" dirty="0"/>
              <a:t>können Sie den Rufbus</a:t>
            </a:r>
          </a:p>
          <a:p>
            <a:r>
              <a:rPr lang="de-DE" dirty="0"/>
              <a:t>bequem am Smartphone buchen.</a:t>
            </a:r>
          </a:p>
          <a:p>
            <a:endParaRPr lang="de-DE" dirty="0"/>
          </a:p>
          <a:p>
            <a:endParaRPr lang="de-DE" dirty="0"/>
          </a:p>
          <a:p>
            <a:r>
              <a:rPr lang="de-DE" dirty="0"/>
              <a:t>FUNKTIONS-HIGHLIGHTS:</a:t>
            </a:r>
            <a:br>
              <a:rPr lang="de-DE" dirty="0"/>
            </a:br>
            <a:r>
              <a:rPr lang="de-DE" dirty="0"/>
              <a:t>-------------</a:t>
            </a:r>
            <a:br>
              <a:rPr lang="de-DE" dirty="0"/>
            </a:br>
            <a:r>
              <a:rPr lang="de-DE" dirty="0"/>
              <a:t>• Suche der optimalen Verbindung zum Ziel</a:t>
            </a:r>
          </a:p>
          <a:p>
            <a:r>
              <a:rPr lang="de-DE" dirty="0"/>
              <a:t>• Preisauskunft und Ticketing</a:t>
            </a:r>
            <a:br>
              <a:rPr lang="de-DE" dirty="0"/>
            </a:br>
            <a:r>
              <a:rPr lang="de-DE" dirty="0"/>
              <a:t>• Erstellung eines persönlichen Fahrtenkalenders</a:t>
            </a:r>
            <a:br>
              <a:rPr lang="de-DE" dirty="0"/>
            </a:br>
            <a:r>
              <a:rPr lang="de-DE" dirty="0"/>
              <a:t>• Erinnerung an geplante Fahrten</a:t>
            </a:r>
            <a:br>
              <a:rPr lang="de-DE" dirty="0"/>
            </a:br>
            <a:r>
              <a:rPr lang="de-DE" dirty="0"/>
              <a:t>• Aktuelle Verkehrsinformationen für das VDW-Gebiet</a:t>
            </a:r>
          </a:p>
          <a:p>
            <a:r>
              <a:rPr lang="de-DE" dirty="0"/>
              <a:t>• Möglichkeit der Einstellung von PUSH Nachrichten </a:t>
            </a:r>
            <a:br>
              <a:rPr lang="de-DE" dirty="0"/>
            </a:br>
            <a:r>
              <a:rPr lang="de-DE" dirty="0"/>
              <a:t>• Integration des Fahrtenkalenders in persönlichen Kalender</a:t>
            </a:r>
            <a:br>
              <a:rPr lang="de-DE" dirty="0"/>
            </a:br>
            <a:r>
              <a:rPr lang="de-DE" dirty="0"/>
              <a:t>• Du-musst-jetzt-losgehen-Erinnerungsfunktion</a:t>
            </a:r>
          </a:p>
          <a:p>
            <a:r>
              <a:rPr lang="de-DE" dirty="0"/>
              <a:t>• Anforderung von individuellem Bedarfsverkehr</a:t>
            </a:r>
          </a:p>
          <a:p>
            <a:r>
              <a:rPr lang="de-DE" dirty="0"/>
              <a:t>• Buchen von Mitfahrgelegenheiten</a:t>
            </a:r>
            <a:br>
              <a:rPr lang="de-DE" dirty="0"/>
            </a:br>
            <a:endParaRPr lang="de-DE" dirty="0"/>
          </a:p>
        </p:txBody>
      </p:sp>
    </p:spTree>
    <p:extLst>
      <p:ext uri="{BB962C8B-B14F-4D97-AF65-F5344CB8AC3E}">
        <p14:creationId xmlns:p14="http://schemas.microsoft.com/office/powerpoint/2010/main" val="919211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pPr algn="ctr"/>
            <a:r>
              <a:rPr lang="de-DE" dirty="0"/>
              <a:t>Anregungen?</a:t>
            </a:r>
          </a:p>
        </p:txBody>
      </p:sp>
      <p:sp>
        <p:nvSpPr>
          <p:cNvPr id="6" name="Textplatzhalter 5"/>
          <p:cNvSpPr>
            <a:spLocks noGrp="1"/>
          </p:cNvSpPr>
          <p:nvPr>
            <p:ph type="body" sz="half" idx="2"/>
          </p:nvPr>
        </p:nvSpPr>
        <p:spPr/>
        <p:txBody>
          <a:bodyPr>
            <a:normAutofit lnSpcReduction="10000"/>
          </a:bodyPr>
          <a:lstStyle/>
          <a:p>
            <a:r>
              <a:rPr lang="de-DE" dirty="0"/>
              <a:t>Fehlt eine wichtige Haltestelle oder Verbindung?</a:t>
            </a:r>
          </a:p>
          <a:p>
            <a:r>
              <a:rPr lang="de-DE" dirty="0"/>
              <a:t>Ist der </a:t>
            </a:r>
            <a:r>
              <a:rPr lang="de-DE" dirty="0" err="1"/>
              <a:t>Rufbus</a:t>
            </a:r>
            <a:r>
              <a:rPr lang="de-DE" dirty="0"/>
              <a:t> nicht wie bestellt eingetroffen?</a:t>
            </a:r>
          </a:p>
          <a:p>
            <a:r>
              <a:rPr lang="de-DE" dirty="0"/>
              <a:t>Ist der Fahrplan verständlich?</a:t>
            </a:r>
          </a:p>
          <a:p>
            <a:endParaRPr lang="de-DE" dirty="0"/>
          </a:p>
          <a:p>
            <a:r>
              <a:rPr lang="de-DE" b="1" dirty="0"/>
              <a:t>Wir sind für Ihre Fragen und Anliegen da (nicht für die Buchung).</a:t>
            </a:r>
          </a:p>
          <a:p>
            <a:endParaRPr lang="de-DE" dirty="0"/>
          </a:p>
          <a:p>
            <a:r>
              <a:rPr lang="de-DE" dirty="0"/>
              <a:t>So erreichen Sie uns:</a:t>
            </a:r>
          </a:p>
          <a:p>
            <a:endParaRPr lang="de-DE" dirty="0"/>
          </a:p>
          <a:p>
            <a:r>
              <a:rPr lang="de-DE"/>
              <a:t>09921/601-371</a:t>
            </a:r>
            <a:endParaRPr lang="de-DE" dirty="0"/>
          </a:p>
          <a:p>
            <a:endParaRPr lang="de-DE" dirty="0"/>
          </a:p>
          <a:p>
            <a:r>
              <a:rPr lang="de-DE" dirty="0">
                <a:hlinkClick r:id="rId2"/>
              </a:rPr>
              <a:t>mobilitaet@lra.landkreis-regen.de</a:t>
            </a:r>
            <a:endParaRPr lang="de-DE" dirty="0"/>
          </a:p>
          <a:p>
            <a:endParaRPr lang="de-DE" dirty="0"/>
          </a:p>
          <a:p>
            <a:r>
              <a:rPr lang="de-DE" dirty="0">
                <a:hlinkClick r:id="rId3"/>
              </a:rPr>
              <a:t>www.landkreis.de</a:t>
            </a:r>
            <a:r>
              <a:rPr lang="de-DE" dirty="0"/>
              <a:t> </a:t>
            </a:r>
          </a:p>
          <a:p>
            <a:endParaRPr lang="de-DE" dirty="0"/>
          </a:p>
          <a:p>
            <a:r>
              <a:rPr lang="de-DE" dirty="0"/>
              <a:t>Landratsamt Regen</a:t>
            </a:r>
          </a:p>
          <a:p>
            <a:r>
              <a:rPr lang="de-DE" dirty="0" err="1"/>
              <a:t>Poschetsrieder</a:t>
            </a:r>
            <a:r>
              <a:rPr lang="de-DE" dirty="0"/>
              <a:t> Straße 16</a:t>
            </a:r>
          </a:p>
          <a:p>
            <a:r>
              <a:rPr lang="de-DE" dirty="0"/>
              <a:t>94209 Regen</a:t>
            </a:r>
          </a:p>
        </p:txBody>
      </p:sp>
    </p:spTree>
    <p:extLst>
      <p:ext uri="{BB962C8B-B14F-4D97-AF65-F5344CB8AC3E}">
        <p14:creationId xmlns:p14="http://schemas.microsoft.com/office/powerpoint/2010/main" val="839181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Eigenschaften</a:t>
            </a:r>
          </a:p>
        </p:txBody>
      </p:sp>
      <p:sp>
        <p:nvSpPr>
          <p:cNvPr id="4" name="Foliennummernplatzhalter 3"/>
          <p:cNvSpPr>
            <a:spLocks noGrp="1"/>
          </p:cNvSpPr>
          <p:nvPr>
            <p:ph type="sldNum" sz="quarter" idx="4"/>
          </p:nvPr>
        </p:nvSpPr>
        <p:spPr/>
        <p:txBody>
          <a:bodyPr/>
          <a:lstStyle/>
          <a:p>
            <a:fld id="{1A418822-5466-554C-9132-5B15EF6891BF}" type="slidenum">
              <a:rPr lang="de-DE" smtClean="0"/>
              <a:pPr/>
              <a:t>2</a:t>
            </a:fld>
            <a:endParaRPr lang="de-DE" dirty="0"/>
          </a:p>
        </p:txBody>
      </p:sp>
      <p:sp>
        <p:nvSpPr>
          <p:cNvPr id="9" name="Textplatzhalter 2">
            <a:extLst>
              <a:ext uri="{FF2B5EF4-FFF2-40B4-BE49-F238E27FC236}">
                <a16:creationId xmlns:a16="http://schemas.microsoft.com/office/drawing/2014/main" id="{CB21CB2C-FC7A-74E2-94CD-AE543BE59AB6}"/>
              </a:ext>
            </a:extLst>
          </p:cNvPr>
          <p:cNvSpPr>
            <a:spLocks noGrp="1"/>
          </p:cNvSpPr>
          <p:nvPr>
            <p:ph type="body" sz="half" idx="2"/>
          </p:nvPr>
        </p:nvSpPr>
        <p:spPr>
          <a:xfrm>
            <a:off x="908272" y="1828800"/>
            <a:ext cx="6804493" cy="4343400"/>
          </a:xfrm>
        </p:spPr>
        <p:txBody>
          <a:bodyPr>
            <a:normAutofit/>
          </a:bodyPr>
          <a:lstStyle/>
          <a:p>
            <a:pPr marL="285750" indent="-285750">
              <a:buFontTx/>
              <a:buChar char="-"/>
            </a:pPr>
            <a:r>
              <a:rPr lang="de-DE" dirty="0"/>
              <a:t>kann auf Abfahrts- oder Ankunftszeit gebucht werden</a:t>
            </a:r>
          </a:p>
          <a:p>
            <a:pPr marL="285750" indent="-285750">
              <a:buFontTx/>
              <a:buChar char="-"/>
            </a:pPr>
            <a:r>
              <a:rPr lang="de-DE" dirty="0"/>
              <a:t>kostenlose Stornierung (bitte so früh wie möglich)</a:t>
            </a:r>
          </a:p>
          <a:p>
            <a:pPr marL="285750" indent="-285750">
              <a:buFontTx/>
              <a:buChar char="-"/>
            </a:pPr>
            <a:r>
              <a:rPr lang="de-DE" dirty="0"/>
              <a:t>fährt nur auf vorherige Bestellung und zu den angegebenen Fahrzeiten im Fahrplan</a:t>
            </a:r>
          </a:p>
          <a:p>
            <a:pPr marL="285750" indent="-285750">
              <a:buFontTx/>
              <a:buChar char="-"/>
            </a:pPr>
            <a:r>
              <a:rPr lang="de-DE" dirty="0"/>
              <a:t>feste Haltestellen und Linien (Rufbus-Schilder)</a:t>
            </a:r>
          </a:p>
          <a:p>
            <a:pPr marL="285750" indent="-285750">
              <a:buFontTx/>
              <a:buChar char="-"/>
            </a:pPr>
            <a:r>
              <a:rPr lang="de-DE" dirty="0"/>
              <a:t>fährt Haltestellen nur in der angegebenen Reihenfolge an</a:t>
            </a:r>
          </a:p>
          <a:p>
            <a:pPr marL="285750" indent="-285750">
              <a:buFontTx/>
              <a:buChar char="-"/>
            </a:pPr>
            <a:r>
              <a:rPr lang="de-DE" dirty="0"/>
              <a:t>keine Mindestfahrgastzahl</a:t>
            </a:r>
          </a:p>
          <a:p>
            <a:pPr marL="285750" indent="-285750">
              <a:buFontTx/>
              <a:buChar char="-"/>
            </a:pPr>
            <a:r>
              <a:rPr lang="de-DE" dirty="0"/>
              <a:t>Einsatz von Kleinbussen mit Rufbusbeschilderung</a:t>
            </a:r>
          </a:p>
          <a:p>
            <a:pPr marL="285750" indent="-285750">
              <a:buFontTx/>
              <a:buChar char="-"/>
            </a:pPr>
            <a:endParaRPr lang="de-DE" dirty="0"/>
          </a:p>
          <a:p>
            <a:r>
              <a:rPr lang="de-DE" sz="1600" dirty="0"/>
              <a:t>Fahrpläne und Haltestellen finden Sie</a:t>
            </a:r>
          </a:p>
          <a:p>
            <a:r>
              <a:rPr lang="de-DE" dirty="0"/>
              <a:t>-	im Rufbusheft</a:t>
            </a:r>
          </a:p>
          <a:p>
            <a:r>
              <a:rPr lang="de-DE" dirty="0"/>
              <a:t>-	im Internet unter </a:t>
            </a:r>
            <a:r>
              <a:rPr lang="de-DE" dirty="0">
                <a:hlinkClick r:id="rId2"/>
              </a:rPr>
              <a:t>www.vdw-mobil.de/mobilitaet/rufbusse</a:t>
            </a:r>
            <a:endParaRPr lang="de-DE" dirty="0"/>
          </a:p>
          <a:p>
            <a:r>
              <a:rPr lang="de-DE" dirty="0"/>
              <a:t>-	bei den Gemeinden</a:t>
            </a:r>
          </a:p>
          <a:p>
            <a:r>
              <a:rPr lang="de-DE" dirty="0"/>
              <a:t>-	im Landratsamt Regen</a:t>
            </a:r>
          </a:p>
          <a:p>
            <a:pPr marL="285750" indent="-285750">
              <a:buFontTx/>
              <a:buChar char="-"/>
            </a:pPr>
            <a:endParaRPr lang="de-DE" dirty="0"/>
          </a:p>
        </p:txBody>
      </p:sp>
      <p:pic>
        <p:nvPicPr>
          <p:cNvPr id="10" name="Grafik 9" descr="Ein Bild, das Fahrzeug, draußen, Text, Landfahrzeug enthält.&#10;&#10;Automatisch generierte Beschreibung">
            <a:extLst>
              <a:ext uri="{FF2B5EF4-FFF2-40B4-BE49-F238E27FC236}">
                <a16:creationId xmlns:a16="http://schemas.microsoft.com/office/drawing/2014/main" id="{12933259-BA1D-A1B0-B035-A8494940FCAA}"/>
              </a:ext>
            </a:extLst>
          </p:cNvPr>
          <p:cNvPicPr>
            <a:picLocks noChangeAspect="1"/>
          </p:cNvPicPr>
          <p:nvPr/>
        </p:nvPicPr>
        <p:blipFill>
          <a:blip r:embed="rId3"/>
          <a:stretch>
            <a:fillRect/>
          </a:stretch>
        </p:blipFill>
        <p:spPr>
          <a:xfrm>
            <a:off x="5711057" y="4199737"/>
            <a:ext cx="3222131" cy="1812986"/>
          </a:xfrm>
          <a:prstGeom prst="rect">
            <a:avLst/>
          </a:prstGeom>
        </p:spPr>
      </p:pic>
      <p:pic>
        <p:nvPicPr>
          <p:cNvPr id="11" name="Grafik 10" descr="Ein Bild, das Text, draußen, Fahrzeug, Landfahrzeug enthält.&#10;&#10;Automatisch generierte Beschreibung">
            <a:extLst>
              <a:ext uri="{FF2B5EF4-FFF2-40B4-BE49-F238E27FC236}">
                <a16:creationId xmlns:a16="http://schemas.microsoft.com/office/drawing/2014/main" id="{027C2F1B-4B02-DDBC-A1BE-3847F5AEEB76}"/>
              </a:ext>
            </a:extLst>
          </p:cNvPr>
          <p:cNvPicPr>
            <a:picLocks noChangeAspect="1"/>
          </p:cNvPicPr>
          <p:nvPr/>
        </p:nvPicPr>
        <p:blipFill>
          <a:blip r:embed="rId4"/>
          <a:stretch>
            <a:fillRect/>
          </a:stretch>
        </p:blipFill>
        <p:spPr>
          <a:xfrm>
            <a:off x="6141394" y="2614605"/>
            <a:ext cx="2361459" cy="1328714"/>
          </a:xfrm>
          <a:prstGeom prst="rect">
            <a:avLst/>
          </a:prstGeom>
        </p:spPr>
      </p:pic>
    </p:spTree>
    <p:extLst>
      <p:ext uri="{BB962C8B-B14F-4D97-AF65-F5344CB8AC3E}">
        <p14:creationId xmlns:p14="http://schemas.microsoft.com/office/powerpoint/2010/main" val="3914166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E0268A-0A20-002E-D19B-89F102A2967A}"/>
              </a:ext>
            </a:extLst>
          </p:cNvPr>
          <p:cNvSpPr>
            <a:spLocks noGrp="1"/>
          </p:cNvSpPr>
          <p:nvPr>
            <p:ph type="title"/>
          </p:nvPr>
        </p:nvSpPr>
        <p:spPr/>
        <p:txBody>
          <a:bodyPr/>
          <a:lstStyle/>
          <a:p>
            <a:r>
              <a:rPr lang="de-DE" dirty="0"/>
              <a:t>Diese Rufbuslinien bedienen Kollnburg </a:t>
            </a:r>
          </a:p>
        </p:txBody>
      </p:sp>
      <p:sp>
        <p:nvSpPr>
          <p:cNvPr id="4" name="Foliennummernplatzhalter 3">
            <a:extLst>
              <a:ext uri="{FF2B5EF4-FFF2-40B4-BE49-F238E27FC236}">
                <a16:creationId xmlns:a16="http://schemas.microsoft.com/office/drawing/2014/main" id="{6F7D5D0F-7A49-D37C-03E8-50B59EE44F03}"/>
              </a:ext>
            </a:extLst>
          </p:cNvPr>
          <p:cNvSpPr>
            <a:spLocks noGrp="1"/>
          </p:cNvSpPr>
          <p:nvPr>
            <p:ph type="sldNum" sz="quarter" idx="4"/>
          </p:nvPr>
        </p:nvSpPr>
        <p:spPr/>
        <p:txBody>
          <a:bodyPr/>
          <a:lstStyle/>
          <a:p>
            <a:fld id="{1A418822-5466-554C-9132-5B15EF6891BF}" type="slidenum">
              <a:rPr lang="de-DE" smtClean="0"/>
              <a:pPr/>
              <a:t>3</a:t>
            </a:fld>
            <a:endParaRPr lang="de-DE" dirty="0"/>
          </a:p>
        </p:txBody>
      </p:sp>
      <p:sp>
        <p:nvSpPr>
          <p:cNvPr id="5" name="Textfeld 4">
            <a:extLst>
              <a:ext uri="{FF2B5EF4-FFF2-40B4-BE49-F238E27FC236}">
                <a16:creationId xmlns:a16="http://schemas.microsoft.com/office/drawing/2014/main" id="{A8182375-FC28-70D1-01FC-0440EA3741E4}"/>
              </a:ext>
            </a:extLst>
          </p:cNvPr>
          <p:cNvSpPr txBox="1"/>
          <p:nvPr/>
        </p:nvSpPr>
        <p:spPr>
          <a:xfrm>
            <a:off x="858070" y="1803582"/>
            <a:ext cx="7427859" cy="1083374"/>
          </a:xfrm>
          <a:prstGeom prst="rect">
            <a:avLst/>
          </a:prstGeom>
          <a:noFill/>
        </p:spPr>
        <p:txBody>
          <a:bodyPr wrap="square" rtlCol="0">
            <a:spAutoFit/>
          </a:bodyPr>
          <a:lstStyle/>
          <a:p>
            <a:pPr>
              <a:spcBef>
                <a:spcPct val="20000"/>
              </a:spcBef>
            </a:pPr>
            <a:r>
              <a:rPr lang="de-DE" sz="1400" dirty="0"/>
              <a:t>Rufbuslinie </a:t>
            </a:r>
            <a:r>
              <a:rPr lang="de-DE" sz="1400" b="1" dirty="0"/>
              <a:t>8204</a:t>
            </a:r>
            <a:r>
              <a:rPr lang="de-DE" sz="1400" dirty="0"/>
              <a:t>: St. Englmar – Kollnburg – Viechtach </a:t>
            </a:r>
          </a:p>
          <a:p>
            <a:pPr>
              <a:spcBef>
                <a:spcPct val="20000"/>
              </a:spcBef>
            </a:pPr>
            <a:endParaRPr lang="de-DE" sz="1400" dirty="0"/>
          </a:p>
          <a:p>
            <a:pPr>
              <a:spcBef>
                <a:spcPct val="20000"/>
              </a:spcBef>
            </a:pPr>
            <a:r>
              <a:rPr lang="de-DE" sz="1400" dirty="0"/>
              <a:t>Fahrplan unter: </a:t>
            </a:r>
            <a:r>
              <a:rPr lang="de-DE" sz="1400" dirty="0">
                <a:hlinkClick r:id="rId2">
                  <a:extLst>
                    <a:ext uri="{A12FA001-AC4F-418D-AE19-62706E023703}">
                      <ahyp:hlinkClr xmlns:ahyp="http://schemas.microsoft.com/office/drawing/2018/hyperlinkcolor" val="tx"/>
                    </a:ext>
                  </a:extLst>
                </a:hlinkClick>
              </a:rPr>
              <a:t>https://vdw-mobil.de/fahrplaene/landkreis-regen/</a:t>
            </a:r>
            <a:endParaRPr lang="de-DE" sz="1400" dirty="0"/>
          </a:p>
          <a:p>
            <a:pPr>
              <a:spcBef>
                <a:spcPct val="20000"/>
              </a:spcBef>
            </a:pPr>
            <a:r>
              <a:rPr lang="de-DE" sz="1400" dirty="0">
                <a:latin typeface="Calibri" panose="020F0502020204030204" pitchFamily="34" charset="0"/>
                <a:cs typeface="Calibri" panose="020F0502020204030204" pitchFamily="34" charset="0"/>
                <a:sym typeface="Wingdings" panose="05000000000000000000" pitchFamily="2" charset="2"/>
              </a:rPr>
              <a:t>→</a:t>
            </a:r>
            <a:r>
              <a:rPr lang="de-DE" sz="1400" dirty="0">
                <a:sym typeface="Wingdings" panose="05000000000000000000" pitchFamily="2" charset="2"/>
              </a:rPr>
              <a:t> dort kann die entsprechende Liniennummer eingegeben werden</a:t>
            </a:r>
            <a:endParaRPr lang="de-DE" sz="1400" dirty="0"/>
          </a:p>
        </p:txBody>
      </p:sp>
      <p:sp>
        <p:nvSpPr>
          <p:cNvPr id="6" name="Geschweifte Klammer rechts 5">
            <a:extLst>
              <a:ext uri="{FF2B5EF4-FFF2-40B4-BE49-F238E27FC236}">
                <a16:creationId xmlns:a16="http://schemas.microsoft.com/office/drawing/2014/main" id="{C5C4500F-5F6C-3BEF-4057-F7858FF3CED1}"/>
              </a:ext>
            </a:extLst>
          </p:cNvPr>
          <p:cNvSpPr/>
          <p:nvPr/>
        </p:nvSpPr>
        <p:spPr>
          <a:xfrm>
            <a:off x="5995497" y="3042950"/>
            <a:ext cx="559293" cy="3308102"/>
          </a:xfrm>
          <a:prstGeom prst="rightBrace">
            <a:avLst/>
          </a:prstGeom>
          <a:ln w="1270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8" name="Textfeld 7">
            <a:extLst>
              <a:ext uri="{FF2B5EF4-FFF2-40B4-BE49-F238E27FC236}">
                <a16:creationId xmlns:a16="http://schemas.microsoft.com/office/drawing/2014/main" id="{46096BF7-7D9B-1142-D8CE-AD3D1D6A80E2}"/>
              </a:ext>
            </a:extLst>
          </p:cNvPr>
          <p:cNvSpPr txBox="1"/>
          <p:nvPr/>
        </p:nvSpPr>
        <p:spPr>
          <a:xfrm>
            <a:off x="6700667" y="4435391"/>
            <a:ext cx="1786385" cy="523220"/>
          </a:xfrm>
          <a:prstGeom prst="rect">
            <a:avLst/>
          </a:prstGeom>
          <a:noFill/>
        </p:spPr>
        <p:txBody>
          <a:bodyPr wrap="square" rtlCol="0">
            <a:spAutoFit/>
          </a:bodyPr>
          <a:lstStyle/>
          <a:p>
            <a:r>
              <a:rPr lang="de-DE" sz="1400" dirty="0"/>
              <a:t>Auszug aus dem Rufbus-Fahrplan</a:t>
            </a:r>
          </a:p>
        </p:txBody>
      </p:sp>
      <p:pic>
        <p:nvPicPr>
          <p:cNvPr id="9" name="Grafik 8">
            <a:extLst>
              <a:ext uri="{FF2B5EF4-FFF2-40B4-BE49-F238E27FC236}">
                <a16:creationId xmlns:a16="http://schemas.microsoft.com/office/drawing/2014/main" id="{A98A534B-6EDF-1912-3C2B-BC34F8548B68}"/>
              </a:ext>
            </a:extLst>
          </p:cNvPr>
          <p:cNvPicPr>
            <a:picLocks noChangeAspect="1"/>
          </p:cNvPicPr>
          <p:nvPr/>
        </p:nvPicPr>
        <p:blipFill>
          <a:blip r:embed="rId3"/>
          <a:stretch>
            <a:fillRect/>
          </a:stretch>
        </p:blipFill>
        <p:spPr>
          <a:xfrm>
            <a:off x="894903" y="2986166"/>
            <a:ext cx="4954717" cy="3568660"/>
          </a:xfrm>
          <a:prstGeom prst="rect">
            <a:avLst/>
          </a:prstGeom>
        </p:spPr>
      </p:pic>
    </p:spTree>
    <p:extLst>
      <p:ext uri="{BB962C8B-B14F-4D97-AF65-F5344CB8AC3E}">
        <p14:creationId xmlns:p14="http://schemas.microsoft.com/office/powerpoint/2010/main" val="1512513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Bei diesen Tickets ist der Rufbus inklusive</a:t>
            </a:r>
          </a:p>
        </p:txBody>
      </p:sp>
      <p:sp>
        <p:nvSpPr>
          <p:cNvPr id="3" name="Textplatzhalter 2"/>
          <p:cNvSpPr>
            <a:spLocks noGrp="1"/>
          </p:cNvSpPr>
          <p:nvPr>
            <p:ph type="body" sz="half" idx="2"/>
          </p:nvPr>
        </p:nvSpPr>
        <p:spPr/>
        <p:txBody>
          <a:bodyPr>
            <a:normAutofit/>
          </a:bodyPr>
          <a:lstStyle/>
          <a:p>
            <a:r>
              <a:rPr lang="de-DE" dirty="0"/>
              <a:t>Schwerbehinderte fahren, gegen Vorzeigen des amtlichen Ausweises mit einer gültigen Wertmarke, kostenlos.</a:t>
            </a:r>
          </a:p>
          <a:p>
            <a:endParaRPr lang="de-DE" dirty="0"/>
          </a:p>
          <a:p>
            <a:endParaRPr lang="de-DE" dirty="0"/>
          </a:p>
          <a:p>
            <a:r>
              <a:rPr lang="de-DE" dirty="0"/>
              <a:t>Mit dem Kauf folgender Tickets kann der </a:t>
            </a:r>
            <a:r>
              <a:rPr lang="de-DE" dirty="0" err="1"/>
              <a:t>Rufbus</a:t>
            </a:r>
            <a:r>
              <a:rPr lang="de-DE" dirty="0"/>
              <a:t> ebenfalls genutzt werden:</a:t>
            </a:r>
          </a:p>
          <a:p>
            <a:endParaRPr lang="de-DE" dirty="0"/>
          </a:p>
          <a:p>
            <a:pPr marL="285750" indent="-285750">
              <a:buFont typeface="Arial" panose="020B0604020202020204" pitchFamily="34" charset="0"/>
              <a:buChar char="•"/>
            </a:pPr>
            <a:r>
              <a:rPr lang="de-DE" dirty="0"/>
              <a:t>Deutschlandticket	</a:t>
            </a:r>
          </a:p>
          <a:p>
            <a:pPr marL="285750" indent="-285750">
              <a:buFont typeface="Arial" panose="020B0604020202020204" pitchFamily="34" charset="0"/>
              <a:buChar char="•"/>
            </a:pPr>
            <a:r>
              <a:rPr lang="de-DE" dirty="0"/>
              <a:t>Bayerwald-Tagesticket: 13,00 € (pro Ticket fahren drei Kinder bis 14 Jahren kostenlos mit)</a:t>
            </a:r>
          </a:p>
          <a:p>
            <a:pPr marL="285750" indent="-285750">
              <a:buFont typeface="Arial" panose="020B0604020202020204" pitchFamily="34" charset="0"/>
              <a:buChar char="•"/>
            </a:pPr>
            <a:r>
              <a:rPr lang="de-DE" dirty="0"/>
              <a:t>Bayerwald-Tagesticket + CZ: 17,00 € (pro Ticket fahren drei Kinder bis 14 Jahren kostenlos mit)</a:t>
            </a:r>
          </a:p>
          <a:p>
            <a:pPr marL="285750" indent="-285750">
              <a:buFont typeface="Arial" panose="020B0604020202020204" pitchFamily="34" charset="0"/>
              <a:buChar char="•"/>
            </a:pPr>
            <a:r>
              <a:rPr lang="de-DE" dirty="0"/>
              <a:t>Bayern-Ticket ab 27,00 €</a:t>
            </a:r>
          </a:p>
        </p:txBody>
      </p:sp>
      <p:sp>
        <p:nvSpPr>
          <p:cNvPr id="4" name="Foliennummernplatzhalter 3"/>
          <p:cNvSpPr>
            <a:spLocks noGrp="1"/>
          </p:cNvSpPr>
          <p:nvPr>
            <p:ph type="sldNum" sz="quarter" idx="4"/>
          </p:nvPr>
        </p:nvSpPr>
        <p:spPr/>
        <p:txBody>
          <a:bodyPr/>
          <a:lstStyle/>
          <a:p>
            <a:fld id="{1A418822-5466-554C-9132-5B15EF6891BF}" type="slidenum">
              <a:rPr lang="de-DE" smtClean="0"/>
              <a:pPr/>
              <a:t>4</a:t>
            </a:fld>
            <a:endParaRPr lang="de-DE" dirty="0"/>
          </a:p>
        </p:txBody>
      </p:sp>
      <p:pic>
        <p:nvPicPr>
          <p:cNvPr id="5" name="Grafik 4" descr="Ein Bild, das Schrift, Text, Grafiken, Grafikdesign enthält.&#10;&#10;Automatisch generierte Beschreibung">
            <a:extLst>
              <a:ext uri="{FF2B5EF4-FFF2-40B4-BE49-F238E27FC236}">
                <a16:creationId xmlns:a16="http://schemas.microsoft.com/office/drawing/2014/main" id="{EB77E0AA-1CAB-5B40-5C4C-21A3A41F90DF}"/>
              </a:ext>
            </a:extLst>
          </p:cNvPr>
          <p:cNvPicPr>
            <a:picLocks noChangeAspect="1"/>
          </p:cNvPicPr>
          <p:nvPr/>
        </p:nvPicPr>
        <p:blipFill>
          <a:blip r:embed="rId2"/>
          <a:stretch>
            <a:fillRect/>
          </a:stretch>
        </p:blipFill>
        <p:spPr>
          <a:xfrm>
            <a:off x="3196425" y="4761156"/>
            <a:ext cx="2560467" cy="1078272"/>
          </a:xfrm>
          <a:prstGeom prst="rect">
            <a:avLst/>
          </a:prstGeom>
        </p:spPr>
      </p:pic>
      <p:pic>
        <p:nvPicPr>
          <p:cNvPr id="6" name="Grafik 5" descr="Ein Bild, das Text, Schrift, Logo, Grafiken enthält.&#10;&#10;Automatisch generierte Beschreibung">
            <a:extLst>
              <a:ext uri="{FF2B5EF4-FFF2-40B4-BE49-F238E27FC236}">
                <a16:creationId xmlns:a16="http://schemas.microsoft.com/office/drawing/2014/main" id="{2ABE1948-9297-A833-DB88-0AFB2252E102}"/>
              </a:ext>
            </a:extLst>
          </p:cNvPr>
          <p:cNvPicPr>
            <a:picLocks noChangeAspect="1"/>
          </p:cNvPicPr>
          <p:nvPr/>
        </p:nvPicPr>
        <p:blipFill>
          <a:blip r:embed="rId3"/>
          <a:stretch>
            <a:fillRect/>
          </a:stretch>
        </p:blipFill>
        <p:spPr>
          <a:xfrm>
            <a:off x="1256306" y="4696410"/>
            <a:ext cx="1140140" cy="1193649"/>
          </a:xfrm>
          <a:prstGeom prst="rect">
            <a:avLst/>
          </a:prstGeom>
        </p:spPr>
      </p:pic>
      <p:pic>
        <p:nvPicPr>
          <p:cNvPr id="7" name="Grafik 6" descr="Ein Bild, das Text, Schrift, Screenshot, Logo enthält.&#10;&#10;Automatisch generierte Beschreibung">
            <a:extLst>
              <a:ext uri="{FF2B5EF4-FFF2-40B4-BE49-F238E27FC236}">
                <a16:creationId xmlns:a16="http://schemas.microsoft.com/office/drawing/2014/main" id="{08EAC574-52DF-6918-64F7-62E02395F9D0}"/>
              </a:ext>
            </a:extLst>
          </p:cNvPr>
          <p:cNvPicPr>
            <a:picLocks noChangeAspect="1"/>
          </p:cNvPicPr>
          <p:nvPr/>
        </p:nvPicPr>
        <p:blipFill>
          <a:blip r:embed="rId4"/>
          <a:stretch>
            <a:fillRect/>
          </a:stretch>
        </p:blipFill>
        <p:spPr>
          <a:xfrm>
            <a:off x="6513211" y="4660113"/>
            <a:ext cx="1779286" cy="1266245"/>
          </a:xfrm>
          <a:prstGeom prst="rect">
            <a:avLst/>
          </a:prstGeom>
        </p:spPr>
      </p:pic>
    </p:spTree>
    <p:extLst>
      <p:ext uri="{BB962C8B-B14F-4D97-AF65-F5344CB8AC3E}">
        <p14:creationId xmlns:p14="http://schemas.microsoft.com/office/powerpoint/2010/main" val="1861407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dirty="0"/>
              <a:t>Eine Reise anhand des Rufbus-Hefts planen</a:t>
            </a:r>
          </a:p>
        </p:txBody>
      </p:sp>
      <p:sp>
        <p:nvSpPr>
          <p:cNvPr id="3" name="Textplatzhalter 2"/>
          <p:cNvSpPr>
            <a:spLocks noGrp="1"/>
          </p:cNvSpPr>
          <p:nvPr>
            <p:ph type="body" sz="half" idx="2"/>
          </p:nvPr>
        </p:nvSpPr>
        <p:spPr>
          <a:xfrm>
            <a:off x="908271" y="1828800"/>
            <a:ext cx="5199565" cy="4343400"/>
          </a:xfrm>
        </p:spPr>
        <p:txBody>
          <a:bodyPr/>
          <a:lstStyle/>
          <a:p>
            <a:r>
              <a:rPr lang="de-DE" dirty="0"/>
              <a:t>Mit dem Rufbus-Heft kann man sich ganz einfach seine Wunschreise planen.</a:t>
            </a:r>
          </a:p>
          <a:p>
            <a:endParaRPr lang="de-DE" dirty="0"/>
          </a:p>
          <a:p>
            <a:r>
              <a:rPr lang="de-DE" dirty="0"/>
              <a:t>Zuerst sucht man anhand des Rufbus-Linien Überblicks, auf welcher Linie oder auf welchen Linien man entlangfahren will.</a:t>
            </a:r>
          </a:p>
          <a:p>
            <a:endParaRPr lang="de-DE" dirty="0"/>
          </a:p>
          <a:p>
            <a:r>
              <a:rPr lang="de-DE" dirty="0"/>
              <a:t>Als Beispiel nehmen wir nun die Linie </a:t>
            </a:r>
            <a:r>
              <a:rPr lang="de-DE" b="1" dirty="0"/>
              <a:t>8204</a:t>
            </a:r>
          </a:p>
          <a:p>
            <a:r>
              <a:rPr lang="de-DE" dirty="0"/>
              <a:t>St. Englmar – Kollnburg – Viechtach </a:t>
            </a:r>
          </a:p>
          <a:p>
            <a:endParaRPr lang="de-DE" dirty="0"/>
          </a:p>
          <a:p>
            <a:r>
              <a:rPr lang="de-DE" dirty="0"/>
              <a:t>Fahrt von der Haltestelle </a:t>
            </a:r>
            <a:r>
              <a:rPr lang="de-DE" b="1" dirty="0"/>
              <a:t>Kollnburg, Ort </a:t>
            </a:r>
            <a:r>
              <a:rPr lang="de-DE" dirty="0"/>
              <a:t>zur Haltestelle </a:t>
            </a:r>
            <a:r>
              <a:rPr lang="de-DE" b="1" dirty="0"/>
              <a:t>Viechtach, Schmidstr./Edeka</a:t>
            </a:r>
          </a:p>
        </p:txBody>
      </p:sp>
      <p:sp>
        <p:nvSpPr>
          <p:cNvPr id="4" name="Foliennummernplatzhalter 3"/>
          <p:cNvSpPr>
            <a:spLocks noGrp="1"/>
          </p:cNvSpPr>
          <p:nvPr>
            <p:ph type="sldNum" sz="quarter" idx="4"/>
          </p:nvPr>
        </p:nvSpPr>
        <p:spPr/>
        <p:txBody>
          <a:bodyPr/>
          <a:lstStyle/>
          <a:p>
            <a:fld id="{1A418822-5466-554C-9132-5B15EF6891BF}" type="slidenum">
              <a:rPr lang="de-DE" smtClean="0"/>
              <a:pPr/>
              <a:t>5</a:t>
            </a:fld>
            <a:endParaRPr lang="de-DE" dirty="0"/>
          </a:p>
        </p:txBody>
      </p:sp>
      <p:pic>
        <p:nvPicPr>
          <p:cNvPr id="7" name="Grafik 6" descr="Ein Bild, das Text, Fahrzeug, Landfahrzeug, Rad enthält.&#10;&#10;Automatisch generierte Beschreibung">
            <a:extLst>
              <a:ext uri="{FF2B5EF4-FFF2-40B4-BE49-F238E27FC236}">
                <a16:creationId xmlns:a16="http://schemas.microsoft.com/office/drawing/2014/main" id="{B8DE0E2E-5816-79D2-4BE8-8DEF737708B8}"/>
              </a:ext>
            </a:extLst>
          </p:cNvPr>
          <p:cNvPicPr>
            <a:picLocks noChangeAspect="1"/>
          </p:cNvPicPr>
          <p:nvPr/>
        </p:nvPicPr>
        <p:blipFill>
          <a:blip r:embed="rId2"/>
          <a:stretch>
            <a:fillRect/>
          </a:stretch>
        </p:blipFill>
        <p:spPr>
          <a:xfrm>
            <a:off x="6371291" y="1828800"/>
            <a:ext cx="2235565" cy="4478347"/>
          </a:xfrm>
          <a:prstGeom prst="rect">
            <a:avLst/>
          </a:prstGeom>
        </p:spPr>
      </p:pic>
    </p:spTree>
    <p:extLst>
      <p:ext uri="{BB962C8B-B14F-4D97-AF65-F5344CB8AC3E}">
        <p14:creationId xmlns:p14="http://schemas.microsoft.com/office/powerpoint/2010/main" val="3838425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0B876DC-271E-6118-C9D1-34DA6E6E3EA0}"/>
              </a:ext>
            </a:extLst>
          </p:cNvPr>
          <p:cNvPicPr>
            <a:picLocks noChangeAspect="1"/>
          </p:cNvPicPr>
          <p:nvPr/>
        </p:nvPicPr>
        <p:blipFill>
          <a:blip r:embed="rId2"/>
          <a:stretch>
            <a:fillRect/>
          </a:stretch>
        </p:blipFill>
        <p:spPr>
          <a:xfrm>
            <a:off x="1747542" y="1719133"/>
            <a:ext cx="5769181" cy="4934553"/>
          </a:xfrm>
          <a:prstGeom prst="rect">
            <a:avLst/>
          </a:prstGeom>
        </p:spPr>
      </p:pic>
      <p:sp>
        <p:nvSpPr>
          <p:cNvPr id="2" name="Titel 1"/>
          <p:cNvSpPr>
            <a:spLocks noGrp="1"/>
          </p:cNvSpPr>
          <p:nvPr>
            <p:ph type="title"/>
          </p:nvPr>
        </p:nvSpPr>
        <p:spPr>
          <a:xfrm>
            <a:off x="0" y="1018572"/>
            <a:ext cx="9143999" cy="685800"/>
          </a:xfrm>
        </p:spPr>
        <p:txBody>
          <a:bodyPr>
            <a:normAutofit/>
          </a:bodyPr>
          <a:lstStyle/>
          <a:p>
            <a:pPr algn="ctr"/>
            <a:r>
              <a:rPr lang="de-DE" dirty="0"/>
              <a:t>Überblick der Rufbus-Linien im Landkreis - Streckennetz</a:t>
            </a:r>
          </a:p>
        </p:txBody>
      </p:sp>
      <p:sp>
        <p:nvSpPr>
          <p:cNvPr id="3" name="Textplatzhalter 2"/>
          <p:cNvSpPr>
            <a:spLocks noGrp="1"/>
          </p:cNvSpPr>
          <p:nvPr>
            <p:ph type="body" sz="half" idx="2"/>
          </p:nvPr>
        </p:nvSpPr>
        <p:spPr/>
        <p:txBody>
          <a:bodyPr/>
          <a:lstStyle/>
          <a:p>
            <a:r>
              <a:rPr lang="de-DE" dirty="0"/>
              <a:t> </a:t>
            </a:r>
          </a:p>
        </p:txBody>
      </p:sp>
      <p:sp>
        <p:nvSpPr>
          <p:cNvPr id="4" name="Foliennummernplatzhalter 3"/>
          <p:cNvSpPr>
            <a:spLocks noGrp="1"/>
          </p:cNvSpPr>
          <p:nvPr>
            <p:ph type="sldNum" sz="quarter" idx="4"/>
          </p:nvPr>
        </p:nvSpPr>
        <p:spPr/>
        <p:txBody>
          <a:bodyPr/>
          <a:lstStyle/>
          <a:p>
            <a:fld id="{1A418822-5466-554C-9132-5B15EF6891BF}" type="slidenum">
              <a:rPr lang="de-DE" smtClean="0"/>
              <a:pPr/>
              <a:t>6</a:t>
            </a:fld>
            <a:endParaRPr lang="de-DE" dirty="0"/>
          </a:p>
        </p:txBody>
      </p:sp>
      <p:cxnSp>
        <p:nvCxnSpPr>
          <p:cNvPr id="7" name="Gerader Verbinder 6"/>
          <p:cNvCxnSpPr>
            <a:cxnSpLocks/>
          </p:cNvCxnSpPr>
          <p:nvPr/>
        </p:nvCxnSpPr>
        <p:spPr>
          <a:xfrm>
            <a:off x="2397656" y="5360577"/>
            <a:ext cx="139310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Pfeil nach rechts 7"/>
          <p:cNvSpPr/>
          <p:nvPr/>
        </p:nvSpPr>
        <p:spPr>
          <a:xfrm rot="3107629" flipV="1">
            <a:off x="2668257" y="3227085"/>
            <a:ext cx="391636" cy="59367"/>
          </a:xfrm>
          <a:prstGeom prst="rightArrow">
            <a:avLst/>
          </a:prstGeom>
          <a:ln w="149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5878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 y="1018572"/>
            <a:ext cx="9144000" cy="685800"/>
          </a:xfrm>
        </p:spPr>
        <p:txBody>
          <a:bodyPr>
            <a:normAutofit/>
          </a:bodyPr>
          <a:lstStyle/>
          <a:p>
            <a:pPr algn="ctr"/>
            <a:r>
              <a:rPr lang="de-DE" dirty="0"/>
              <a:t>Überblick der Rufbuslinien im Landkreis - Tabelle</a:t>
            </a:r>
          </a:p>
        </p:txBody>
      </p:sp>
      <p:sp>
        <p:nvSpPr>
          <p:cNvPr id="4" name="Foliennummernplatzhalter 3"/>
          <p:cNvSpPr>
            <a:spLocks noGrp="1"/>
          </p:cNvSpPr>
          <p:nvPr>
            <p:ph type="sldNum" sz="quarter" idx="4"/>
          </p:nvPr>
        </p:nvSpPr>
        <p:spPr/>
        <p:txBody>
          <a:bodyPr/>
          <a:lstStyle/>
          <a:p>
            <a:fld id="{1A418822-5466-554C-9132-5B15EF6891BF}" type="slidenum">
              <a:rPr lang="de-DE" smtClean="0"/>
              <a:pPr/>
              <a:t>7</a:t>
            </a:fld>
            <a:endParaRPr lang="de-DE" dirty="0"/>
          </a:p>
        </p:txBody>
      </p:sp>
      <p:sp>
        <p:nvSpPr>
          <p:cNvPr id="7" name="Textplatzhalter 2">
            <a:extLst>
              <a:ext uri="{FF2B5EF4-FFF2-40B4-BE49-F238E27FC236}">
                <a16:creationId xmlns:a16="http://schemas.microsoft.com/office/drawing/2014/main" id="{41CDE121-25AC-9339-570B-E993A245FBE8}"/>
              </a:ext>
            </a:extLst>
          </p:cNvPr>
          <p:cNvSpPr>
            <a:spLocks noGrp="1"/>
          </p:cNvSpPr>
          <p:nvPr>
            <p:ph type="body" sz="half" idx="2"/>
          </p:nvPr>
        </p:nvSpPr>
        <p:spPr>
          <a:xfrm>
            <a:off x="908272" y="1828800"/>
            <a:ext cx="7073262" cy="4343400"/>
          </a:xfrm>
        </p:spPr>
        <p:txBody>
          <a:bodyPr/>
          <a:lstStyle/>
          <a:p>
            <a:r>
              <a:rPr lang="de-DE" dirty="0"/>
              <a:t>Auf der nachfolgenden Seite im Heft, findet man nochmal eine Übersicht aller Strecken und die dazugehörige Seite, auf der der Fahrplan abgedruckt ist.</a:t>
            </a:r>
          </a:p>
        </p:txBody>
      </p:sp>
      <p:pic>
        <p:nvPicPr>
          <p:cNvPr id="8" name="Grafik 7">
            <a:extLst>
              <a:ext uri="{FF2B5EF4-FFF2-40B4-BE49-F238E27FC236}">
                <a16:creationId xmlns:a16="http://schemas.microsoft.com/office/drawing/2014/main" id="{DB38CC6E-2355-7309-A3F3-E8C83A917746}"/>
              </a:ext>
            </a:extLst>
          </p:cNvPr>
          <p:cNvPicPr>
            <a:picLocks noChangeAspect="1"/>
          </p:cNvPicPr>
          <p:nvPr/>
        </p:nvPicPr>
        <p:blipFill>
          <a:blip r:embed="rId2"/>
          <a:stretch>
            <a:fillRect/>
          </a:stretch>
        </p:blipFill>
        <p:spPr>
          <a:xfrm>
            <a:off x="2000374" y="2412142"/>
            <a:ext cx="4776968" cy="3760058"/>
          </a:xfrm>
          <a:prstGeom prst="rect">
            <a:avLst/>
          </a:prstGeom>
        </p:spPr>
      </p:pic>
      <p:pic>
        <p:nvPicPr>
          <p:cNvPr id="10" name="Grafik 9">
            <a:extLst>
              <a:ext uri="{FF2B5EF4-FFF2-40B4-BE49-F238E27FC236}">
                <a16:creationId xmlns:a16="http://schemas.microsoft.com/office/drawing/2014/main" id="{13EE9651-E0E2-4057-0169-D7AE953CF3BB}"/>
              </a:ext>
            </a:extLst>
          </p:cNvPr>
          <p:cNvPicPr>
            <a:picLocks noChangeAspect="1"/>
          </p:cNvPicPr>
          <p:nvPr/>
        </p:nvPicPr>
        <p:blipFill>
          <a:blip r:embed="rId3"/>
          <a:stretch>
            <a:fillRect/>
          </a:stretch>
        </p:blipFill>
        <p:spPr>
          <a:xfrm>
            <a:off x="2113876" y="4259817"/>
            <a:ext cx="2092617" cy="110899"/>
          </a:xfrm>
          <a:prstGeom prst="rect">
            <a:avLst/>
          </a:prstGeom>
        </p:spPr>
      </p:pic>
    </p:spTree>
    <p:extLst>
      <p:ext uri="{BB962C8B-B14F-4D97-AF65-F5344CB8AC3E}">
        <p14:creationId xmlns:p14="http://schemas.microsoft.com/office/powerpoint/2010/main" val="3108877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490E23-0F67-59E5-18A4-78F0941ACBE2}"/>
              </a:ext>
            </a:extLst>
          </p:cNvPr>
          <p:cNvSpPr>
            <a:spLocks noGrp="1"/>
          </p:cNvSpPr>
          <p:nvPr>
            <p:ph type="title"/>
          </p:nvPr>
        </p:nvSpPr>
        <p:spPr>
          <a:xfrm>
            <a:off x="1" y="1018572"/>
            <a:ext cx="9144000" cy="685800"/>
          </a:xfrm>
        </p:spPr>
        <p:txBody>
          <a:bodyPr>
            <a:normAutofit/>
          </a:bodyPr>
          <a:lstStyle/>
          <a:p>
            <a:pPr algn="ctr"/>
            <a:r>
              <a:rPr lang="de-DE" dirty="0"/>
              <a:t>Übersicht aller Haltestellen mit Waben und Liniennummern</a:t>
            </a:r>
          </a:p>
        </p:txBody>
      </p:sp>
      <p:sp>
        <p:nvSpPr>
          <p:cNvPr id="4" name="Foliennummernplatzhalter 3">
            <a:extLst>
              <a:ext uri="{FF2B5EF4-FFF2-40B4-BE49-F238E27FC236}">
                <a16:creationId xmlns:a16="http://schemas.microsoft.com/office/drawing/2014/main" id="{A32DA245-603A-96D4-23D8-2A8511C4DAA6}"/>
              </a:ext>
            </a:extLst>
          </p:cNvPr>
          <p:cNvSpPr>
            <a:spLocks noGrp="1"/>
          </p:cNvSpPr>
          <p:nvPr>
            <p:ph type="sldNum" sz="quarter" idx="4"/>
          </p:nvPr>
        </p:nvSpPr>
        <p:spPr/>
        <p:txBody>
          <a:bodyPr/>
          <a:lstStyle/>
          <a:p>
            <a:fld id="{1A418822-5466-554C-9132-5B15EF6891BF}" type="slidenum">
              <a:rPr lang="de-DE" smtClean="0"/>
              <a:pPr/>
              <a:t>8</a:t>
            </a:fld>
            <a:endParaRPr lang="de-DE" dirty="0"/>
          </a:p>
        </p:txBody>
      </p:sp>
      <p:pic>
        <p:nvPicPr>
          <p:cNvPr id="6" name="Grafik 5">
            <a:extLst>
              <a:ext uri="{FF2B5EF4-FFF2-40B4-BE49-F238E27FC236}">
                <a16:creationId xmlns:a16="http://schemas.microsoft.com/office/drawing/2014/main" id="{AF1D68A5-9745-CC22-E6AE-7EE2FAA000CD}"/>
              </a:ext>
            </a:extLst>
          </p:cNvPr>
          <p:cNvPicPr>
            <a:picLocks noChangeAspect="1"/>
          </p:cNvPicPr>
          <p:nvPr/>
        </p:nvPicPr>
        <p:blipFill>
          <a:blip r:embed="rId2"/>
          <a:stretch>
            <a:fillRect/>
          </a:stretch>
        </p:blipFill>
        <p:spPr>
          <a:xfrm>
            <a:off x="3119958" y="1704372"/>
            <a:ext cx="5616080" cy="4766965"/>
          </a:xfrm>
          <a:prstGeom prst="rect">
            <a:avLst/>
          </a:prstGeom>
        </p:spPr>
      </p:pic>
      <p:pic>
        <p:nvPicPr>
          <p:cNvPr id="3" name="Grafik 2">
            <a:extLst>
              <a:ext uri="{FF2B5EF4-FFF2-40B4-BE49-F238E27FC236}">
                <a16:creationId xmlns:a16="http://schemas.microsoft.com/office/drawing/2014/main" id="{A106D742-66B9-F46E-75FC-068BA72BD97F}"/>
              </a:ext>
            </a:extLst>
          </p:cNvPr>
          <p:cNvPicPr>
            <a:picLocks noChangeAspect="1"/>
          </p:cNvPicPr>
          <p:nvPr/>
        </p:nvPicPr>
        <p:blipFill>
          <a:blip r:embed="rId3"/>
          <a:stretch>
            <a:fillRect/>
          </a:stretch>
        </p:blipFill>
        <p:spPr>
          <a:xfrm>
            <a:off x="6090851" y="4173122"/>
            <a:ext cx="2645187" cy="143848"/>
          </a:xfrm>
          <a:prstGeom prst="rect">
            <a:avLst/>
          </a:prstGeom>
        </p:spPr>
      </p:pic>
      <p:sp>
        <p:nvSpPr>
          <p:cNvPr id="5" name="Textplatzhalter 2">
            <a:extLst>
              <a:ext uri="{FF2B5EF4-FFF2-40B4-BE49-F238E27FC236}">
                <a16:creationId xmlns:a16="http://schemas.microsoft.com/office/drawing/2014/main" id="{9603781F-EC87-B161-C5CE-85F343E1579A}"/>
              </a:ext>
            </a:extLst>
          </p:cNvPr>
          <p:cNvSpPr txBox="1">
            <a:spLocks/>
          </p:cNvSpPr>
          <p:nvPr/>
        </p:nvSpPr>
        <p:spPr>
          <a:xfrm>
            <a:off x="323597" y="1894795"/>
            <a:ext cx="2360335" cy="4343400"/>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Palatino"/>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Palatino"/>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Palatino"/>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Palatino"/>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Palatino"/>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de-DE" dirty="0"/>
              <a:t>Auf den darauf folgenden Seiten im Heft, findet man unter anderem eine Liste aller Haltestellen inklusive von welchen Linien diese angefahren werden und welchen Waben sie zugeordnet sind.</a:t>
            </a:r>
          </a:p>
          <a:p>
            <a:endParaRPr lang="de-DE" dirty="0"/>
          </a:p>
          <a:p>
            <a:r>
              <a:rPr lang="de-DE" dirty="0"/>
              <a:t>Sollte man sich anhand der Übersichtskarte nicht sicher sein, auf welcher Linie sich eine Haltestelle befindet, kann man auch zuerst hier nachsehen.</a:t>
            </a:r>
          </a:p>
        </p:txBody>
      </p:sp>
      <p:sp>
        <p:nvSpPr>
          <p:cNvPr id="7" name="Rechteck 6">
            <a:extLst>
              <a:ext uri="{FF2B5EF4-FFF2-40B4-BE49-F238E27FC236}">
                <a16:creationId xmlns:a16="http://schemas.microsoft.com/office/drawing/2014/main" id="{7087A419-04C4-30C2-5261-F30DE2E15F6F}"/>
              </a:ext>
            </a:extLst>
          </p:cNvPr>
          <p:cNvSpPr/>
          <p:nvPr/>
        </p:nvSpPr>
        <p:spPr>
          <a:xfrm>
            <a:off x="3213305" y="1877039"/>
            <a:ext cx="347133" cy="14022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8" name="Rechteck 7">
            <a:extLst>
              <a:ext uri="{FF2B5EF4-FFF2-40B4-BE49-F238E27FC236}">
                <a16:creationId xmlns:a16="http://schemas.microsoft.com/office/drawing/2014/main" id="{F8347FC8-DAA8-520B-5657-159631E84C48}"/>
              </a:ext>
            </a:extLst>
          </p:cNvPr>
          <p:cNvSpPr/>
          <p:nvPr/>
        </p:nvSpPr>
        <p:spPr>
          <a:xfrm>
            <a:off x="4776638" y="1809276"/>
            <a:ext cx="914400" cy="20655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118018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835C74-AA3B-2521-6D52-4C388BEFA919}"/>
              </a:ext>
            </a:extLst>
          </p:cNvPr>
          <p:cNvSpPr>
            <a:spLocks noGrp="1"/>
          </p:cNvSpPr>
          <p:nvPr>
            <p:ph type="title"/>
          </p:nvPr>
        </p:nvSpPr>
        <p:spPr>
          <a:xfrm>
            <a:off x="0" y="1018572"/>
            <a:ext cx="9143999" cy="685800"/>
          </a:xfrm>
        </p:spPr>
        <p:txBody>
          <a:bodyPr>
            <a:normAutofit/>
          </a:bodyPr>
          <a:lstStyle/>
          <a:p>
            <a:pPr algn="ctr"/>
            <a:r>
              <a:rPr lang="de-DE" dirty="0"/>
              <a:t>Übersicht aller Haltestellen mit Waben und Liniennummern</a:t>
            </a:r>
          </a:p>
        </p:txBody>
      </p:sp>
      <p:sp>
        <p:nvSpPr>
          <p:cNvPr id="4" name="Foliennummernplatzhalter 3">
            <a:extLst>
              <a:ext uri="{FF2B5EF4-FFF2-40B4-BE49-F238E27FC236}">
                <a16:creationId xmlns:a16="http://schemas.microsoft.com/office/drawing/2014/main" id="{C54D840A-BD5C-1C67-7460-4E16EF7532DC}"/>
              </a:ext>
            </a:extLst>
          </p:cNvPr>
          <p:cNvSpPr>
            <a:spLocks noGrp="1"/>
          </p:cNvSpPr>
          <p:nvPr>
            <p:ph type="sldNum" sz="quarter" idx="4"/>
          </p:nvPr>
        </p:nvSpPr>
        <p:spPr/>
        <p:txBody>
          <a:bodyPr/>
          <a:lstStyle/>
          <a:p>
            <a:fld id="{1A418822-5466-554C-9132-5B15EF6891BF}" type="slidenum">
              <a:rPr lang="de-DE" smtClean="0"/>
              <a:pPr/>
              <a:t>9</a:t>
            </a:fld>
            <a:endParaRPr lang="de-DE" dirty="0"/>
          </a:p>
        </p:txBody>
      </p:sp>
      <p:pic>
        <p:nvPicPr>
          <p:cNvPr id="6" name="Grafik 5">
            <a:extLst>
              <a:ext uri="{FF2B5EF4-FFF2-40B4-BE49-F238E27FC236}">
                <a16:creationId xmlns:a16="http://schemas.microsoft.com/office/drawing/2014/main" id="{94E69067-DCD1-2B43-E30B-4BF5B71EFCF6}"/>
              </a:ext>
            </a:extLst>
          </p:cNvPr>
          <p:cNvPicPr>
            <a:picLocks noChangeAspect="1"/>
          </p:cNvPicPr>
          <p:nvPr/>
        </p:nvPicPr>
        <p:blipFill>
          <a:blip r:embed="rId2"/>
          <a:stretch>
            <a:fillRect/>
          </a:stretch>
        </p:blipFill>
        <p:spPr>
          <a:xfrm>
            <a:off x="1232714" y="1699464"/>
            <a:ext cx="5563710" cy="4729154"/>
          </a:xfrm>
          <a:prstGeom prst="rect">
            <a:avLst/>
          </a:prstGeom>
        </p:spPr>
      </p:pic>
      <p:pic>
        <p:nvPicPr>
          <p:cNvPr id="3" name="Grafik 2">
            <a:extLst>
              <a:ext uri="{FF2B5EF4-FFF2-40B4-BE49-F238E27FC236}">
                <a16:creationId xmlns:a16="http://schemas.microsoft.com/office/drawing/2014/main" id="{ED732D2A-E7AC-F48F-CC9E-007FE200D208}"/>
              </a:ext>
            </a:extLst>
          </p:cNvPr>
          <p:cNvPicPr>
            <a:picLocks noChangeAspect="1"/>
          </p:cNvPicPr>
          <p:nvPr/>
        </p:nvPicPr>
        <p:blipFill>
          <a:blip r:embed="rId3"/>
          <a:stretch>
            <a:fillRect/>
          </a:stretch>
        </p:blipFill>
        <p:spPr>
          <a:xfrm>
            <a:off x="1162467" y="3198040"/>
            <a:ext cx="2645187" cy="143848"/>
          </a:xfrm>
          <a:prstGeom prst="rect">
            <a:avLst/>
          </a:prstGeom>
        </p:spPr>
      </p:pic>
      <p:sp>
        <p:nvSpPr>
          <p:cNvPr id="7" name="Textfeld 6">
            <a:extLst>
              <a:ext uri="{FF2B5EF4-FFF2-40B4-BE49-F238E27FC236}">
                <a16:creationId xmlns:a16="http://schemas.microsoft.com/office/drawing/2014/main" id="{01B19317-F551-335F-A4CA-9C84310D1EDA}"/>
              </a:ext>
            </a:extLst>
          </p:cNvPr>
          <p:cNvSpPr txBox="1"/>
          <p:nvPr/>
        </p:nvSpPr>
        <p:spPr>
          <a:xfrm>
            <a:off x="7004777" y="4828180"/>
            <a:ext cx="1953511" cy="1600438"/>
          </a:xfrm>
          <a:prstGeom prst="rect">
            <a:avLst/>
          </a:prstGeom>
          <a:noFill/>
        </p:spPr>
        <p:txBody>
          <a:bodyPr wrap="square" rtlCol="0">
            <a:spAutoFit/>
          </a:bodyPr>
          <a:lstStyle/>
          <a:p>
            <a:r>
              <a:rPr lang="de-DE" sz="1400" dirty="0"/>
              <a:t>Die komplette Haltestellenübersicht kann im Rufbus-Heft eingesehen werden und wurde hier aus platztechnischen Gründen gekürzt. </a:t>
            </a:r>
          </a:p>
        </p:txBody>
      </p:sp>
    </p:spTree>
    <p:extLst>
      <p:ext uri="{BB962C8B-B14F-4D97-AF65-F5344CB8AC3E}">
        <p14:creationId xmlns:p14="http://schemas.microsoft.com/office/powerpoint/2010/main" val="2707044874"/>
      </p:ext>
    </p:extLst>
  </p:cSld>
  <p:clrMapOvr>
    <a:masterClrMapping/>
  </p:clrMapOvr>
</p:sld>
</file>

<file path=ppt/theme/theme1.xml><?xml version="1.0" encoding="utf-8"?>
<a:theme xmlns:a="http://schemas.openxmlformats.org/drawingml/2006/main" name="landkreis_regen_ppt2016_master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landkreis_regen_ppt2016_master2</Template>
  <TotalTime>0</TotalTime>
  <Words>1201</Words>
  <Application>Microsoft Office PowerPoint</Application>
  <PresentationFormat>Bildschirmpräsentation (4:3)</PresentationFormat>
  <Paragraphs>154</Paragraphs>
  <Slides>16</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16</vt:i4>
      </vt:variant>
    </vt:vector>
  </HeadingPairs>
  <TitlesOfParts>
    <vt:vector size="21" baseType="lpstr">
      <vt:lpstr>Arial</vt:lpstr>
      <vt:lpstr>Calibri</vt:lpstr>
      <vt:lpstr>Palatino</vt:lpstr>
      <vt:lpstr>Times New Roman</vt:lpstr>
      <vt:lpstr>landkreis_regen_ppt2016_master2</vt:lpstr>
      <vt:lpstr>Der Rufbus</vt:lpstr>
      <vt:lpstr>Eigenschaften</vt:lpstr>
      <vt:lpstr>Diese Rufbuslinien bedienen Kollnburg </vt:lpstr>
      <vt:lpstr>Bei diesen Tickets ist der Rufbus inklusive</vt:lpstr>
      <vt:lpstr>Eine Reise anhand des Rufbus-Hefts planen</vt:lpstr>
      <vt:lpstr>Überblick der Rufbus-Linien im Landkreis - Streckennetz</vt:lpstr>
      <vt:lpstr>Überblick der Rufbuslinien im Landkreis - Tabelle</vt:lpstr>
      <vt:lpstr>Übersicht aller Haltestellen mit Waben und Liniennummern</vt:lpstr>
      <vt:lpstr>Übersicht aller Haltestellen mit Waben und Liniennummern</vt:lpstr>
      <vt:lpstr>Hinreise planen </vt:lpstr>
      <vt:lpstr>Fahrplan 8204 in Richtung Viechtach</vt:lpstr>
      <vt:lpstr>Rückreise planen – Fahrplan 8204 in Richtung St. Englmar</vt:lpstr>
      <vt:lpstr>Fahrpreis ermitteln - der Wabenplan</vt:lpstr>
      <vt:lpstr>Fahrtpreis ermitteln – die Preistabelle (VDW-Tarif)</vt:lpstr>
      <vt:lpstr>VDW-App</vt:lpstr>
      <vt:lpstr>Anregungen?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Wenig Barbara</dc:creator>
  <cp:lastModifiedBy>Gilg Daniela</cp:lastModifiedBy>
  <cp:revision>142</cp:revision>
  <dcterms:created xsi:type="dcterms:W3CDTF">2016-06-10T07:38:20Z</dcterms:created>
  <dcterms:modified xsi:type="dcterms:W3CDTF">2023-08-09T10:05:24Z</dcterms:modified>
</cp:coreProperties>
</file>